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  <p:sldMasterId id="2147483799" r:id="rId2"/>
  </p:sldMasterIdLst>
  <p:notesMasterIdLst>
    <p:notesMasterId r:id="rId152"/>
  </p:notesMasterIdLst>
  <p:sldIdLst>
    <p:sldId id="550" r:id="rId3"/>
    <p:sldId id="71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35" r:id="rId27"/>
    <p:sldId id="736" r:id="rId28"/>
    <p:sldId id="737" r:id="rId29"/>
    <p:sldId id="738" r:id="rId30"/>
    <p:sldId id="739" r:id="rId31"/>
    <p:sldId id="740" r:id="rId32"/>
    <p:sldId id="741" r:id="rId33"/>
    <p:sldId id="742" r:id="rId34"/>
    <p:sldId id="743" r:id="rId35"/>
    <p:sldId id="744" r:id="rId36"/>
    <p:sldId id="745" r:id="rId37"/>
    <p:sldId id="746" r:id="rId38"/>
    <p:sldId id="747" r:id="rId39"/>
    <p:sldId id="748" r:id="rId40"/>
    <p:sldId id="749" r:id="rId41"/>
    <p:sldId id="750" r:id="rId42"/>
    <p:sldId id="751" r:id="rId43"/>
    <p:sldId id="752" r:id="rId44"/>
    <p:sldId id="753" r:id="rId45"/>
    <p:sldId id="754" r:id="rId46"/>
    <p:sldId id="755" r:id="rId47"/>
    <p:sldId id="756" r:id="rId48"/>
    <p:sldId id="757" r:id="rId49"/>
    <p:sldId id="758" r:id="rId50"/>
    <p:sldId id="759" r:id="rId51"/>
    <p:sldId id="760" r:id="rId52"/>
    <p:sldId id="761" r:id="rId53"/>
    <p:sldId id="762" r:id="rId54"/>
    <p:sldId id="763" r:id="rId55"/>
    <p:sldId id="764" r:id="rId56"/>
    <p:sldId id="765" r:id="rId57"/>
    <p:sldId id="766" r:id="rId58"/>
    <p:sldId id="767" r:id="rId59"/>
    <p:sldId id="768" r:id="rId60"/>
    <p:sldId id="769" r:id="rId61"/>
    <p:sldId id="770" r:id="rId62"/>
    <p:sldId id="771" r:id="rId63"/>
    <p:sldId id="772" r:id="rId64"/>
    <p:sldId id="773" r:id="rId65"/>
    <p:sldId id="774" r:id="rId66"/>
    <p:sldId id="775" r:id="rId67"/>
    <p:sldId id="776" r:id="rId68"/>
    <p:sldId id="777" r:id="rId69"/>
    <p:sldId id="778" r:id="rId70"/>
    <p:sldId id="779" r:id="rId71"/>
    <p:sldId id="780" r:id="rId72"/>
    <p:sldId id="781" r:id="rId73"/>
    <p:sldId id="782" r:id="rId74"/>
    <p:sldId id="783" r:id="rId75"/>
    <p:sldId id="784" r:id="rId76"/>
    <p:sldId id="785" r:id="rId77"/>
    <p:sldId id="786" r:id="rId78"/>
    <p:sldId id="787" r:id="rId79"/>
    <p:sldId id="788" r:id="rId80"/>
    <p:sldId id="789" r:id="rId81"/>
    <p:sldId id="790" r:id="rId82"/>
    <p:sldId id="791" r:id="rId83"/>
    <p:sldId id="792" r:id="rId84"/>
    <p:sldId id="793" r:id="rId85"/>
    <p:sldId id="794" r:id="rId86"/>
    <p:sldId id="795" r:id="rId87"/>
    <p:sldId id="796" r:id="rId88"/>
    <p:sldId id="797" r:id="rId89"/>
    <p:sldId id="798" r:id="rId90"/>
    <p:sldId id="799" r:id="rId91"/>
    <p:sldId id="800" r:id="rId92"/>
    <p:sldId id="801" r:id="rId93"/>
    <p:sldId id="802" r:id="rId94"/>
    <p:sldId id="803" r:id="rId95"/>
    <p:sldId id="804" r:id="rId96"/>
    <p:sldId id="805" r:id="rId97"/>
    <p:sldId id="806" r:id="rId98"/>
    <p:sldId id="807" r:id="rId99"/>
    <p:sldId id="808" r:id="rId100"/>
    <p:sldId id="809" r:id="rId101"/>
    <p:sldId id="810" r:id="rId102"/>
    <p:sldId id="811" r:id="rId103"/>
    <p:sldId id="812" r:id="rId104"/>
    <p:sldId id="813" r:id="rId105"/>
    <p:sldId id="814" r:id="rId106"/>
    <p:sldId id="815" r:id="rId107"/>
    <p:sldId id="816" r:id="rId108"/>
    <p:sldId id="817" r:id="rId109"/>
    <p:sldId id="818" r:id="rId110"/>
    <p:sldId id="819" r:id="rId111"/>
    <p:sldId id="820" r:id="rId112"/>
    <p:sldId id="821" r:id="rId113"/>
    <p:sldId id="822" r:id="rId114"/>
    <p:sldId id="823" r:id="rId115"/>
    <p:sldId id="824" r:id="rId116"/>
    <p:sldId id="825" r:id="rId117"/>
    <p:sldId id="826" r:id="rId118"/>
    <p:sldId id="827" r:id="rId119"/>
    <p:sldId id="828" r:id="rId120"/>
    <p:sldId id="829" r:id="rId121"/>
    <p:sldId id="830" r:id="rId122"/>
    <p:sldId id="831" r:id="rId123"/>
    <p:sldId id="832" r:id="rId124"/>
    <p:sldId id="833" r:id="rId125"/>
    <p:sldId id="834" r:id="rId126"/>
    <p:sldId id="835" r:id="rId127"/>
    <p:sldId id="836" r:id="rId128"/>
    <p:sldId id="837" r:id="rId129"/>
    <p:sldId id="838" r:id="rId130"/>
    <p:sldId id="839" r:id="rId131"/>
    <p:sldId id="840" r:id="rId132"/>
    <p:sldId id="841" r:id="rId133"/>
    <p:sldId id="842" r:id="rId134"/>
    <p:sldId id="843" r:id="rId135"/>
    <p:sldId id="844" r:id="rId136"/>
    <p:sldId id="845" r:id="rId137"/>
    <p:sldId id="846" r:id="rId138"/>
    <p:sldId id="847" r:id="rId139"/>
    <p:sldId id="848" r:id="rId140"/>
    <p:sldId id="849" r:id="rId141"/>
    <p:sldId id="850" r:id="rId142"/>
    <p:sldId id="851" r:id="rId143"/>
    <p:sldId id="852" r:id="rId144"/>
    <p:sldId id="853" r:id="rId145"/>
    <p:sldId id="854" r:id="rId146"/>
    <p:sldId id="855" r:id="rId147"/>
    <p:sldId id="856" r:id="rId148"/>
    <p:sldId id="857" r:id="rId149"/>
    <p:sldId id="858" r:id="rId150"/>
    <p:sldId id="859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al" initials="R" lastIdx="2" clrIdx="0">
    <p:extLst>
      <p:ext uri="{19B8F6BF-5375-455C-9EA6-DF929625EA0E}">
        <p15:presenceInfo xmlns:p15="http://schemas.microsoft.com/office/powerpoint/2012/main" userId="Ro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B39D-C91A-40EB-B81A-138F36AB5225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A468-78AC-4526-8069-64660B5014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822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468-78AC-4526-8069-64660B5014F6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3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728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839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365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940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23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366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57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59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933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982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235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39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052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8305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705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765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5716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2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029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47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9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43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8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68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113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8CB2B1-0392-4C82-846B-AD4E9B2C829D}" type="datetimeFigureOut">
              <a:rPr lang="tr-TR" smtClean="0"/>
              <a:t>27.09.2019</a:t>
            </a:fld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850BF1A-A4DD-4B5D-A91A-E9B53B9B5F7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8829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forum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eknikakil.com/veritabani/veritabani-tasarimi/veritabaninda-iliski-turleri-bire-bir-bire-cok-coka-cok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base.guide/the-3-types-of-relationships-in-database-design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eknikakil.com/veritabani/veritabani-tasarimi/veritabaninda-iliski-turleri-bire-bir-bire-cok-coka-cok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base.guide/the-3-types-of-relationships-in-database-design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E78B4AC-744C-47F8-AEA4-50E32D25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tr-TR" dirty="0" err="1"/>
              <a:t>Drupal</a:t>
            </a:r>
            <a:r>
              <a:rPr lang="tr-TR" dirty="0"/>
              <a:t> Kullanım Rehberi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2B48D860-5EA5-4A24-8C02-A024605409DC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/>
              <a:t>KULLANIM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7499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B5AE99-8775-4616-A8C3-8613B9A9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2</a:t>
            </a:r>
            <a:endParaRPr lang="tr-TR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9233BA-7D52-482F-A414-605584D0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resimde</a:t>
            </a:r>
            <a:r>
              <a:rPr lang="en-US" dirty="0"/>
              <a:t> </a:t>
            </a:r>
            <a:r>
              <a:rPr lang="en-US" dirty="0" err="1"/>
              <a:t>açıklanan</a:t>
            </a:r>
            <a:r>
              <a:rPr lang="en-US" dirty="0"/>
              <a:t> </a:t>
            </a:r>
            <a:r>
              <a:rPr lang="en-US" dirty="0" err="1"/>
              <a:t>çoğu</a:t>
            </a:r>
            <a:r>
              <a:rPr lang="en-US" dirty="0"/>
              <a:t> </a:t>
            </a:r>
            <a:r>
              <a:rPr lang="en-US" dirty="0" err="1"/>
              <a:t>ayar</a:t>
            </a:r>
            <a:r>
              <a:rPr lang="en-US" dirty="0"/>
              <a:t>, </a:t>
            </a:r>
            <a:r>
              <a:rPr lang="en-US" dirty="0" err="1"/>
              <a:t>drupal</a:t>
            </a:r>
            <a:r>
              <a:rPr lang="en-US" dirty="0"/>
              <a:t> 8.7.7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çekirdeğinde</a:t>
            </a:r>
            <a:r>
              <a:rPr lang="en-US" dirty="0"/>
              <a:t> </a:t>
            </a:r>
            <a:r>
              <a:rPr lang="en-US" dirty="0" err="1"/>
              <a:t>sunmuş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‘</a:t>
            </a:r>
            <a:r>
              <a:rPr lang="en-US" dirty="0">
                <a:solidFill>
                  <a:srgbClr val="0070C0"/>
                </a:solidFill>
              </a:rPr>
              <a:t>Article</a:t>
            </a:r>
            <a:r>
              <a:rPr lang="en-US" dirty="0"/>
              <a:t>’ </a:t>
            </a:r>
            <a:r>
              <a:rPr lang="en-US" dirty="0" err="1"/>
              <a:t>tipinde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içeriğe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default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alanlarına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alanların</a:t>
            </a:r>
            <a:r>
              <a:rPr lang="tr-TR" dirty="0" err="1"/>
              <a:t>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baştan</a:t>
            </a:r>
            <a:r>
              <a:rPr lang="en-US" dirty="0"/>
              <a:t> </a:t>
            </a:r>
            <a:r>
              <a:rPr lang="en-US" dirty="0" err="1"/>
              <a:t>sona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özgün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türünün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oluşturulacağı</a:t>
            </a:r>
            <a:r>
              <a:rPr lang="en-US" dirty="0"/>
              <a:t> </a:t>
            </a:r>
            <a:r>
              <a:rPr lang="en-US" dirty="0" err="1"/>
              <a:t>hakkındaki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rehberin</a:t>
            </a:r>
            <a:r>
              <a:rPr lang="en-US" dirty="0"/>
              <a:t> </a:t>
            </a:r>
            <a:r>
              <a:rPr lang="en-US" dirty="0" err="1"/>
              <a:t>ilerleyen</a:t>
            </a:r>
            <a:r>
              <a:rPr lang="en-US" dirty="0"/>
              <a:t> </a:t>
            </a:r>
            <a:r>
              <a:rPr lang="en-US" dirty="0" err="1"/>
              <a:t>kısmında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alacaktır</a:t>
            </a:r>
            <a:r>
              <a:rPr lang="en-US" dirty="0"/>
              <a:t>.</a:t>
            </a:r>
          </a:p>
          <a:p>
            <a:r>
              <a:rPr lang="en-US" dirty="0" err="1">
                <a:solidFill>
                  <a:srgbClr val="FFFF00"/>
                </a:solidFill>
              </a:rPr>
              <a:t>Bkz</a:t>
            </a:r>
            <a:r>
              <a:rPr lang="en-US" dirty="0">
                <a:solidFill>
                  <a:srgbClr val="FFFF00"/>
                </a:solidFill>
              </a:rPr>
              <a:t>: Structure/Content Types</a:t>
            </a:r>
          </a:p>
          <a:p>
            <a:r>
              <a:rPr lang="en-US" dirty="0" err="1"/>
              <a:t>Şuan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sırayla</a:t>
            </a:r>
            <a:r>
              <a:rPr lang="en-US" dirty="0"/>
              <a:t>, </a:t>
            </a:r>
            <a:r>
              <a:rPr lang="en-US" dirty="0" err="1"/>
              <a:t>kılavuz</a:t>
            </a:r>
            <a:r>
              <a:rPr lang="en-US" dirty="0"/>
              <a:t> </a:t>
            </a:r>
            <a:r>
              <a:rPr lang="en-US" dirty="0" err="1"/>
              <a:t>benzeri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yaklaşımla</a:t>
            </a:r>
            <a:r>
              <a:rPr lang="en-US" dirty="0"/>
              <a:t> </a:t>
            </a:r>
            <a:r>
              <a:rPr lang="en-US" dirty="0" err="1"/>
              <a:t>tanımlamalarda</a:t>
            </a:r>
            <a:r>
              <a:rPr lang="en-US" dirty="0"/>
              <a:t> </a:t>
            </a:r>
            <a:r>
              <a:rPr lang="en-US" dirty="0" err="1"/>
              <a:t>bulunuyorum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54615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147BA4F-EC6E-42DB-92C8-78CE94A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52F3F0-3169-4B24-A86E-72C2302B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E4C415-BA29-410E-AEC1-F6CD1B1C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6B9259F-EFF9-44B2-BFC5-EA215A02A94F}"/>
              </a:ext>
            </a:extLst>
          </p:cNvPr>
          <p:cNvSpPr txBox="1"/>
          <p:nvPr/>
        </p:nvSpPr>
        <p:spPr>
          <a:xfrm>
            <a:off x="7218947" y="2222287"/>
            <a:ext cx="4456497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View’lar</a:t>
            </a:r>
            <a:r>
              <a:rPr lang="tr-TR" dirty="0">
                <a:solidFill>
                  <a:schemeClr val="bg1"/>
                </a:solidFill>
              </a:rPr>
              <a:t> için kullanılan tüm </a:t>
            </a:r>
            <a:r>
              <a:rPr lang="tr-TR" dirty="0" err="1">
                <a:solidFill>
                  <a:schemeClr val="bg1"/>
                </a:solidFill>
              </a:rPr>
              <a:t>plugin’lerin</a:t>
            </a:r>
            <a:r>
              <a:rPr lang="tr-TR" dirty="0">
                <a:solidFill>
                  <a:schemeClr val="bg1"/>
                </a:solidFill>
              </a:rPr>
              <a:t> bulunduğu alan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Bkz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: (Örnek) 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Structure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Views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Watchdog</a:t>
            </a:r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chemeClr val="bg1"/>
                </a:solidFill>
                <a:highlight>
                  <a:srgbClr val="FF00FF"/>
                </a:highlight>
              </a:rPr>
              <a:t>Edit</a:t>
            </a:r>
            <a:endParaRPr lang="tr-TR" dirty="0">
              <a:solidFill>
                <a:schemeClr val="bg1"/>
              </a:solidFill>
              <a:highlight>
                <a:srgbClr val="FF00FF"/>
              </a:highlight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A46063C-4711-4F2E-9E7C-F2AD873F7571}"/>
              </a:ext>
            </a:extLst>
          </p:cNvPr>
          <p:cNvCxnSpPr>
            <a:cxnSpLocks/>
          </p:cNvCxnSpPr>
          <p:nvPr/>
        </p:nvCxnSpPr>
        <p:spPr>
          <a:xfrm flipH="1" flipV="1">
            <a:off x="4543125" y="2521819"/>
            <a:ext cx="2675822" cy="818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C407D626-E50A-4163-805D-B08C2E81CBB9}"/>
              </a:ext>
            </a:extLst>
          </p:cNvPr>
          <p:cNvSpPr/>
          <p:nvPr/>
        </p:nvSpPr>
        <p:spPr>
          <a:xfrm>
            <a:off x="4089179" y="2394876"/>
            <a:ext cx="432815" cy="15068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986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CE0CEB-3BB0-4F51-9176-AB3F3082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65C768-4310-4EA9-BCB9-3DAA4AF1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29DE62-8CA2-46D7-AE11-C729C6BE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841FF1-0F73-4B9C-8FC0-2E48407BE3AB}"/>
              </a:ext>
            </a:extLst>
          </p:cNvPr>
          <p:cNvSpPr txBox="1"/>
          <p:nvPr/>
        </p:nvSpPr>
        <p:spPr>
          <a:xfrm>
            <a:off x="7440328" y="1713297"/>
            <a:ext cx="4494998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Takıldığınız yerler için yardım bölümüne veya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topluluğundaki foruma ulaşabilirsiniz.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linkClick r:id="rId3"/>
              </a:rPr>
              <a:t>https://www.drupal.org/forum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1887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0BAB54-46C1-47EB-9A25-D074DAC0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tr-TR" dirty="0"/>
              <a:t>içerik türü ve o türe ait bir içerik oluşturalım.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0779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1B5CCB-C954-4BCB-AB75-0DCDE3F6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7549D1-A09B-409E-B728-4DE97053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FA9D3DD-49AE-4F38-8579-07D727BB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1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3408F73-AB4D-4810-912E-28238C10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A47344-91FB-4FE3-874C-7124BAE07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E6B957-F501-482F-9BDD-EFF51E33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51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B0EFB4-C474-4A6A-8554-F36158EF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D9C3A3-06F0-4DFC-AEDF-42D78F52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78E28E-4451-4F10-A65C-F4141448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70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B0B886E-D50E-4AB7-AA88-66AFA77A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A45A3C-2AB2-44E8-8926-1121C8BE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B5D414-4977-4803-BD32-C3112C30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7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8764F4-A78E-4F92-A091-9E7273B2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EFF169-598F-45CE-8E57-1612D89E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0BBA64-AFFA-4A81-BA99-F3C5A4D2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7FCB207-7EC8-4B53-8031-ED61BAE4451D}"/>
              </a:ext>
            </a:extLst>
          </p:cNvPr>
          <p:cNvSpPr txBox="1"/>
          <p:nvPr/>
        </p:nvSpPr>
        <p:spPr>
          <a:xfrm>
            <a:off x="5986875" y="2814222"/>
            <a:ext cx="5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Telefon alanı için telefon modülünü yüklüyoruz.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C608EBF-532C-423D-A463-AC0F89E9F961}"/>
              </a:ext>
            </a:extLst>
          </p:cNvPr>
          <p:cNvCxnSpPr>
            <a:cxnSpLocks/>
          </p:cNvCxnSpPr>
          <p:nvPr/>
        </p:nvCxnSpPr>
        <p:spPr>
          <a:xfrm flipH="1">
            <a:off x="1482572" y="3116062"/>
            <a:ext cx="4504303" cy="116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15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FC6AFE-F78B-45E8-819D-9F5F43D0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9D46F1-F04C-4FCA-AF1B-96DC9BB3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274FE1D-50ED-4229-8762-844BB64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8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3C3699-D30E-45F0-B121-CA10B2BC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DFB043-1BBA-4313-A036-D8DCBAC4B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AA06F88-854C-4CAE-AA71-5D68C264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0081F8-E4D1-4F61-9106-2A4C77EC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D75E4E-6CA4-4ADA-8942-5A91A218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C9189E-1FEC-40B4-84C2-73B4C1A9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B12DF23-8CD7-4EE6-AF1B-7828BA2B74C4}"/>
              </a:ext>
            </a:extLst>
          </p:cNvPr>
          <p:cNvSpPr txBox="1"/>
          <p:nvPr/>
        </p:nvSpPr>
        <p:spPr>
          <a:xfrm>
            <a:off x="810000" y="5314186"/>
            <a:ext cx="455211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‘Article’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isimli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türüne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benzer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olarak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 err="1">
                <a:solidFill>
                  <a:srgbClr val="FF0000"/>
                </a:solidFill>
              </a:rPr>
              <a:t>Basik</a:t>
            </a:r>
            <a:r>
              <a:rPr lang="en-US" sz="800" dirty="0">
                <a:solidFill>
                  <a:srgbClr val="FF0000"/>
                </a:solidFill>
              </a:rPr>
              <a:t> Page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isimli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türü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daha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drupal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8.7.7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ile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sağlanmış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burada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>
                <a:solidFill>
                  <a:srgbClr val="00B050"/>
                </a:solidFill>
              </a:rPr>
              <a:t>tags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800" dirty="0">
                <a:solidFill>
                  <a:srgbClr val="00B050"/>
                </a:solidFill>
              </a:rPr>
              <a:t>Image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alanlarını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görmüyoruz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bunun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nedeni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basit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web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sayfasının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ihtiyaç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duymayacağı</a:t>
            </a:r>
            <a:r>
              <a:rPr lang="tr-TR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nın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varsayılmış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olmasıdır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Ancak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tabii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isterseniz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alanları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veya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daha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farklılarını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ekleyebilirsiniz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Bkz</a:t>
            </a:r>
            <a:r>
              <a:rPr lang="en-US" sz="800" dirty="0">
                <a:solidFill>
                  <a:srgbClr val="0070C0"/>
                </a:solidFill>
              </a:rPr>
              <a:t>: Structure/Content Types/Manage Fields (for Basic Page)</a:t>
            </a:r>
            <a:endParaRPr lang="tr-TR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589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CD0DDE5-6392-48FF-A837-84C21554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4B37B0-6C14-4A0F-908B-F4B20674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4E877C6-C24A-45F0-AD0D-AFA26877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96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8F0F7D-43BB-4BF2-877C-F14C4EB3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7691F5-C37E-4724-9F73-993047EE8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20BE117-FB6B-44BD-9BD2-85947CDF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489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30492A-6820-4A7B-8489-3B5AB8AE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CBFEEB-C6CA-4A15-A28A-E92F9744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148107-6288-4D12-B002-577005CC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26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DE171C-C681-41CE-B1B8-F8EAAC93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F74CF5-CF06-40B3-97AB-2F09FBE0E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A823387-92D3-46CC-BA00-D81CAA6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485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810173C-760C-4D3E-8B73-E24622EA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E2F502-B64E-44E2-8EE2-2C920374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C16130-D6AA-4517-BFC7-7D0E98A5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28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F5A58B8-064C-4F92-8055-C6ABC9CF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F5FA60-5327-456E-B0F2-2820424D0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0EAC758-FCAD-4DB8-A74F-824A87A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66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58C0F6-4491-4874-B2ED-1A87F036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7D3647-D8D5-498C-91BC-878804A0A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3B565BE-9C44-4164-B88F-0D494B32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483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00DDBEF-6D42-4A7A-800A-727A8AFA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5F66B5-26C6-426B-9298-E78FB166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16633A4-074F-4494-BFC2-8DDD6F35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95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DA1E3E-34F7-47B3-9777-230D1837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544E8C-1412-4F94-B954-D460CB65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C505DF2-0079-498B-9CA0-C27B049F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52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1AC2A99-FA8B-48FF-80A1-FF170D39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114A35-C9DE-4477-80AB-129A31CC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151EDEE-7281-4CAC-BBDA-2C7DF159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511632-FD40-4534-9CFF-1E7AA382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AECD9F-69ED-41CC-9D82-A51E44B4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B00A4E-8246-4881-B7D1-96FE0209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10B4451-0959-4469-8545-5FBCE2C2288E}"/>
              </a:ext>
            </a:extLst>
          </p:cNvPr>
          <p:cNvSpPr/>
          <p:nvPr/>
        </p:nvSpPr>
        <p:spPr>
          <a:xfrm>
            <a:off x="417250" y="1553592"/>
            <a:ext cx="2956265" cy="2858610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5FBC79A-E8E5-4A8B-9CE8-6A900D18BA9B}"/>
              </a:ext>
            </a:extLst>
          </p:cNvPr>
          <p:cNvSpPr txBox="1"/>
          <p:nvPr/>
        </p:nvSpPr>
        <p:spPr>
          <a:xfrm>
            <a:off x="6826929" y="4516387"/>
            <a:ext cx="3915052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Çekirdekte bulunan yapı türleri, Bu yapı türlerine, yeni modüller yükleyerek eklemeler yapabilirsiniz. </a:t>
            </a:r>
            <a:r>
              <a:rPr lang="tr-TR" dirty="0" err="1">
                <a:solidFill>
                  <a:srgbClr val="00B050"/>
                </a:solidFill>
              </a:rPr>
              <a:t>Bkz</a:t>
            </a:r>
            <a:r>
              <a:rPr lang="tr-TR" dirty="0">
                <a:solidFill>
                  <a:srgbClr val="00B050"/>
                </a:solidFill>
              </a:rPr>
              <a:t>: </a:t>
            </a:r>
            <a:r>
              <a:rPr lang="tr-TR" dirty="0" err="1">
                <a:solidFill>
                  <a:srgbClr val="00B050"/>
                </a:solidFill>
              </a:rPr>
              <a:t>Extend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Install</a:t>
            </a:r>
            <a:r>
              <a:rPr lang="tr-TR" dirty="0">
                <a:solidFill>
                  <a:srgbClr val="00B050"/>
                </a:solidFill>
              </a:rPr>
              <a:t> New </a:t>
            </a:r>
            <a:r>
              <a:rPr lang="tr-TR" dirty="0" err="1">
                <a:solidFill>
                  <a:srgbClr val="00B050"/>
                </a:solidFill>
              </a:rPr>
              <a:t>Module</a:t>
            </a:r>
            <a:endParaRPr lang="tr-TR" dirty="0">
              <a:solidFill>
                <a:srgbClr val="00B05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8395936-322B-4B11-905F-0DB7BFAC7BCF}"/>
              </a:ext>
            </a:extLst>
          </p:cNvPr>
          <p:cNvCxnSpPr>
            <a:cxnSpLocks/>
          </p:cNvCxnSpPr>
          <p:nvPr/>
        </p:nvCxnSpPr>
        <p:spPr>
          <a:xfrm flipH="1" flipV="1">
            <a:off x="3457575" y="3228975"/>
            <a:ext cx="3298333" cy="1287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608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259EBB-38E4-4771-BDF0-045CE5EA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Resmi boyutlandırmak için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style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21851778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D72038-9D05-4416-AEF1-36909D3F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94939-D845-4C42-9DD0-E1B72931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44E4C4-F833-4523-9ECA-7F0454E2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21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EFABDF-BB52-4FC8-898B-F7AFC39E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4F5DE2-DC93-4BC6-89A7-843F8E60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49F977A-5ABE-4CEF-A7CF-C73E3F75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7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21265A-FAF7-41E5-86B9-5AA346EA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DBCABF-08F8-419B-A2C6-A4D4889F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16EA02C-962E-44EC-B8AB-B3B529DD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110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23C0A7-CCE4-4C91-99F4-8FBDEC86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747A61-0000-4444-85E6-5ABF229C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0FFFA76-CC8E-4709-A452-56791130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7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8C9ED3C-FDE9-4177-AC86-D1475508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992EE3-3550-44E2-9BD8-8B0BD6F9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0457F19-C037-4BD0-8056-0324A260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0FA1F6A-9F3D-49D5-8118-DD46B6021BA4}"/>
              </a:ext>
            </a:extLst>
          </p:cNvPr>
          <p:cNvSpPr txBox="1"/>
          <p:nvPr/>
        </p:nvSpPr>
        <p:spPr>
          <a:xfrm>
            <a:off x="7315200" y="457200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Teaser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80956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24CC3BD-3938-4E95-965C-7BA2F52A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5D145-6B76-444B-AA95-21B380923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76DEF1-2B98-45D5-80DE-EF9D8CEB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5264EB7-884F-45DB-A99F-9F03E5416F60}"/>
              </a:ext>
            </a:extLst>
          </p:cNvPr>
          <p:cNvSpPr txBox="1"/>
          <p:nvPr/>
        </p:nvSpPr>
        <p:spPr>
          <a:xfrm>
            <a:off x="7315200" y="4572000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193003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4FF1C-B303-43F5-868B-131949768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Benzer birkaç içerik oluşturduktan sonra bu içerikler için bir </a:t>
            </a:r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6821599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5BD139-BED0-4EA5-8750-9A23934D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42405E-5072-4B2B-ACF4-4BA66914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A02A295-29FD-409C-9C7B-E5722749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28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BAD091E-330A-4CC8-90C7-D90A8E83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204DF6-8B65-4422-AE17-D80B5BE1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3C211A-B3DD-4F7B-80EC-B97A5D8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8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EEE684-726A-4EC9-854D-5B7D6F0D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08A03B-0444-4068-B3D1-1E254B3C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8225AC-3760-4470-87C8-4E61ED5C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783D6BB-2D13-4545-8DBB-4FDBB30A961E}"/>
              </a:ext>
            </a:extLst>
          </p:cNvPr>
          <p:cNvSpPr/>
          <p:nvPr/>
        </p:nvSpPr>
        <p:spPr>
          <a:xfrm>
            <a:off x="390525" y="1417638"/>
            <a:ext cx="1589195" cy="215900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09748BD-56DF-4C9C-980E-5FA069A349F0}"/>
              </a:ext>
            </a:extLst>
          </p:cNvPr>
          <p:cNvSpPr txBox="1"/>
          <p:nvPr/>
        </p:nvSpPr>
        <p:spPr>
          <a:xfrm>
            <a:off x="6871317" y="1324654"/>
            <a:ext cx="4074850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Sayfalarda içeriklerin görüntüleneceği blokların yönetimi ve yeni blok oluşturma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841F288-5233-463B-A019-BF72D2A7CF0D}"/>
              </a:ext>
            </a:extLst>
          </p:cNvPr>
          <p:cNvCxnSpPr/>
          <p:nvPr/>
        </p:nvCxnSpPr>
        <p:spPr>
          <a:xfrm flipH="1">
            <a:off x="2095130" y="1417638"/>
            <a:ext cx="4634144" cy="107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AA88FC8-76D6-448D-9824-649411146951}"/>
              </a:ext>
            </a:extLst>
          </p:cNvPr>
          <p:cNvSpPr txBox="1"/>
          <p:nvPr/>
        </p:nvSpPr>
        <p:spPr>
          <a:xfrm>
            <a:off x="6871317" y="1649382"/>
            <a:ext cx="4074850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blokların ve bu blokların konumlarının gösterimini yöneten hazır temalar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B675929-D658-4CD4-8D82-9F051134744B}"/>
              </a:ext>
            </a:extLst>
          </p:cNvPr>
          <p:cNvSpPr/>
          <p:nvPr/>
        </p:nvSpPr>
        <p:spPr>
          <a:xfrm>
            <a:off x="390525" y="1712240"/>
            <a:ext cx="985514" cy="15258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1E6F457B-4429-4141-AB22-D3FB9C3C9858}"/>
              </a:ext>
            </a:extLst>
          </p:cNvPr>
          <p:cNvCxnSpPr/>
          <p:nvPr/>
        </p:nvCxnSpPr>
        <p:spPr>
          <a:xfrm flipH="1">
            <a:off x="1535837" y="1775099"/>
            <a:ext cx="51934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6B64AB09-7517-48B0-80F5-3F4BF7A9EBCB}"/>
              </a:ext>
            </a:extLst>
          </p:cNvPr>
          <p:cNvSpPr txBox="1"/>
          <p:nvPr/>
        </p:nvSpPr>
        <p:spPr>
          <a:xfrm>
            <a:off x="6871317" y="2041261"/>
            <a:ext cx="2425304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Seçili temaya ait blok bölgelerinin görsel ifadesi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AE530AC-D73A-4C01-A6DB-0658CB1FCC08}"/>
              </a:ext>
            </a:extLst>
          </p:cNvPr>
          <p:cNvCxnSpPr>
            <a:cxnSpLocks/>
          </p:cNvCxnSpPr>
          <p:nvPr/>
        </p:nvCxnSpPr>
        <p:spPr>
          <a:xfrm flipH="1">
            <a:off x="1597981" y="2144431"/>
            <a:ext cx="5131294" cy="171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AA3F8603-DB6C-46D9-9515-E28B2C2CDF52}"/>
              </a:ext>
            </a:extLst>
          </p:cNvPr>
          <p:cNvSpPr/>
          <p:nvPr/>
        </p:nvSpPr>
        <p:spPr>
          <a:xfrm>
            <a:off x="390525" y="2510547"/>
            <a:ext cx="11532186" cy="4044949"/>
          </a:xfrm>
          <a:prstGeom prst="rect">
            <a:avLst/>
          </a:prstGeom>
          <a:solidFill>
            <a:srgbClr val="C0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32562AA-F35A-43B1-979C-B2E13010B487}"/>
              </a:ext>
            </a:extLst>
          </p:cNvPr>
          <p:cNvSpPr txBox="1"/>
          <p:nvPr/>
        </p:nvSpPr>
        <p:spPr>
          <a:xfrm>
            <a:off x="9320844" y="2041261"/>
            <a:ext cx="2425304" cy="2154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blokların gösterimi ve yönetim paneli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D1ACA481-6D28-4BE5-826F-4DB817978B3B}"/>
              </a:ext>
            </a:extLst>
          </p:cNvPr>
          <p:cNvCxnSpPr>
            <a:cxnSpLocks/>
          </p:cNvCxnSpPr>
          <p:nvPr/>
        </p:nvCxnSpPr>
        <p:spPr>
          <a:xfrm flipH="1">
            <a:off x="9724808" y="2312013"/>
            <a:ext cx="390526" cy="139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7FB53ED-0BF2-4E32-9FE7-0DA886804769}"/>
              </a:ext>
            </a:extLst>
          </p:cNvPr>
          <p:cNvSpPr/>
          <p:nvPr/>
        </p:nvSpPr>
        <p:spPr>
          <a:xfrm>
            <a:off x="390524" y="2227229"/>
            <a:ext cx="1183233" cy="152586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09062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0461E6-7007-4482-B5CA-8AA155B0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E0CA0-C19E-4E9B-814D-5DE73171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16A3896-B9AA-4752-8C70-4BDCCB50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45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F85229-8A8E-4B66-B6B8-265CB09EF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eklenen şiirler için bir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24186498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1AA0496-AB62-4637-A7D2-DDF22BA6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E7DEE6-CD0A-45F5-A52A-F664E87D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0CEA11-9D48-42CE-BAA2-43246BBB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01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D5E014-3A26-496D-A27E-7BBE347A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11A23A-0458-47A8-B27C-30238FE9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AA1D7C-4391-43C9-9A62-9402233C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534A902D-30FF-46FE-AD31-81461B45753C}"/>
              </a:ext>
            </a:extLst>
          </p:cNvPr>
          <p:cNvSpPr/>
          <p:nvPr/>
        </p:nvSpPr>
        <p:spPr>
          <a:xfrm>
            <a:off x="400050" y="4400550"/>
            <a:ext cx="11525250" cy="32385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0619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66082CE-EA0C-40CA-B765-16344A86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4937D8-E65F-4DF0-8963-AB196461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364A59-9A63-41B4-AC0C-C4356394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FD52F35-337D-4FE7-9967-F4E26C92B79D}"/>
              </a:ext>
            </a:extLst>
          </p:cNvPr>
          <p:cNvSpPr/>
          <p:nvPr/>
        </p:nvSpPr>
        <p:spPr>
          <a:xfrm>
            <a:off x="2895600" y="2924175"/>
            <a:ext cx="1704975" cy="657225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1728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2E0C98-D169-4E6B-B478-CC4B57E1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modül yükleme ve kullanma (Video </a:t>
            </a:r>
            <a:r>
              <a:rPr lang="tr-TR" dirty="0" err="1"/>
              <a:t>Embed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63617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CDD981-A44B-482E-9C05-8D25F79B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65C185-80AD-47E9-A06E-00E90B16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24C1BF-1E87-4538-8036-A44BC54A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72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C7334C-C03B-41D7-9FEF-F06DC739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938C32-D064-4636-AF02-17563945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A96663-0DB0-4183-B9F4-7D996FE3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47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4F14F6-3440-4F6F-BFC2-05D72217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7C1F66-CD4B-498A-B887-EA5FD6B6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D084CFD-2CD4-4138-BDA6-DC9A5D55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04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7E01087-6FA3-4A3F-BE2E-7B2C52BB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CE9C6-3645-455C-A46F-9BCFA4DE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B2D9D5-D029-42E3-B0A0-6AB3AD62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9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6D0A1E-5799-4921-9DFD-2195E761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</a:t>
            </a:r>
            <a:r>
              <a:rPr lang="tr-T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346CFE-2AC5-431F-AEF8-22C35CEE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99316"/>
            <a:ext cx="10554574" cy="4012707"/>
          </a:xfrm>
        </p:spPr>
        <p:txBody>
          <a:bodyPr>
            <a:normAutofit/>
          </a:bodyPr>
          <a:lstStyle/>
          <a:p>
            <a:r>
              <a:rPr lang="tr-TR" dirty="0"/>
              <a:t>Bir önceki resimde kırmızı alanda mevcut alanları görebilir ve bu alanları yönetebilirsiniz.</a:t>
            </a:r>
          </a:p>
          <a:p>
            <a:pPr lvl="1"/>
            <a:r>
              <a:rPr lang="tr-TR" dirty="0" err="1"/>
              <a:t>Region</a:t>
            </a:r>
            <a:r>
              <a:rPr lang="tr-TR" dirty="0"/>
              <a:t> alanından blokların hangi bölgede yer alacağını,</a:t>
            </a:r>
          </a:p>
          <a:p>
            <a:pPr lvl="1"/>
            <a:r>
              <a:rPr lang="tr-TR" dirty="0"/>
              <a:t>Operations alanından bloklara ait alanların yönetimini…</a:t>
            </a:r>
          </a:p>
          <a:p>
            <a:r>
              <a:rPr lang="tr-TR" dirty="0"/>
              <a:t>Bir önceki resimde mavi alanda ise </a:t>
            </a:r>
            <a:r>
              <a:rPr lang="tr-TR" dirty="0" err="1">
                <a:solidFill>
                  <a:srgbClr val="00B050"/>
                </a:solidFill>
              </a:rPr>
              <a:t>custom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library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types</a:t>
            </a:r>
            <a:r>
              <a:rPr lang="tr-TR" dirty="0">
                <a:solidFill>
                  <a:srgbClr val="00B050"/>
                </a:solidFill>
              </a:rPr>
              <a:t>/</a:t>
            </a:r>
            <a:r>
              <a:rPr lang="tr-TR" dirty="0" err="1">
                <a:solidFill>
                  <a:srgbClr val="00B050"/>
                </a:solidFill>
              </a:rPr>
              <a:t>add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custom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block</a:t>
            </a:r>
            <a:r>
              <a:rPr lang="tr-TR" dirty="0">
                <a:solidFill>
                  <a:srgbClr val="00B050"/>
                </a:solidFill>
              </a:rPr>
              <a:t> </a:t>
            </a:r>
            <a:r>
              <a:rPr lang="tr-TR" dirty="0" err="1">
                <a:solidFill>
                  <a:srgbClr val="00B050"/>
                </a:solidFill>
              </a:rPr>
              <a:t>type</a:t>
            </a:r>
            <a:r>
              <a:rPr lang="tr-TR" dirty="0"/>
              <a:t> ile yeni bir blok tipi oluşturabilir, o blok tipini kullanarak ya da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custom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library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custom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block</a:t>
            </a:r>
            <a:r>
              <a:rPr lang="tr-TR" dirty="0"/>
              <a:t> diyerek istediğiniz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(önceden oluşturduklarınızdan)</a:t>
            </a:r>
            <a:r>
              <a:rPr lang="tr-TR" dirty="0"/>
              <a:t> tipte bir blok oluşturabilirsiniz.</a:t>
            </a:r>
          </a:p>
          <a:p>
            <a:r>
              <a:rPr lang="tr-TR" dirty="0"/>
              <a:t>Yeni blok tipi ve blok oluşturmak yeni içerik tipi ve içerik oluşturmakla neredeyse tamamen aynı.</a:t>
            </a:r>
          </a:p>
          <a:p>
            <a:r>
              <a:rPr lang="tr-TR" dirty="0"/>
              <a:t>Daha fazla ayrıntı rehberin ilerleyen kısımlarında olacak; dolayısıyla tanımlamalara devam ediyorum.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61831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75F273-7F7A-4C84-A912-282B32BC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5D62CA-94E5-47CA-B02B-EEFEBD62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4F302E-A949-4554-99EA-8E69EBAA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8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24F137-81CF-4296-8456-3549F77D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75ED31-0EB8-4558-AC17-E6DD9309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1F3803-5C91-4B2D-A28D-954C94A4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61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24FF3CC-BEFE-4586-B758-03AB5BB1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E207C6-A3B0-49EF-89F1-BEAC3682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DC4C0C-83AD-44BC-AD2D-F11A8678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291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C845AC-FE76-41AD-B269-CA3A759E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Yeni bir tema yükleyelim.</a:t>
            </a:r>
          </a:p>
        </p:txBody>
      </p:sp>
    </p:spTree>
    <p:extLst>
      <p:ext uri="{BB962C8B-B14F-4D97-AF65-F5344CB8AC3E}">
        <p14:creationId xmlns:p14="http://schemas.microsoft.com/office/powerpoint/2010/main" val="10856497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B4A568-24FE-424D-A78D-540FDAFE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B9184F-05C1-4A4E-A4C5-790D1A143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3E3EB77-8C44-4F0D-ABCA-9B9249F3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31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784D12-89C6-4E2D-BC1E-6F8E56C7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6F028B-090B-4E16-973C-B0703BB4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AB6BAF-0C02-4A54-85AB-188FEB33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842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22BAD9D-76C3-4F5C-A75E-B422C6E8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847BC7-FA77-47E9-B497-5B1B51A8E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43563D-6F92-4601-99F9-83D3FBDF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53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2112092-0620-4961-A78A-C9FAC7B2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426351-08FA-4D28-A028-B8742768E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3596265-8289-4897-A549-C0D9CE86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FA1574-E00F-4F2F-95AF-DF1720BBCD04}"/>
              </a:ext>
            </a:extLst>
          </p:cNvPr>
          <p:cNvSpPr/>
          <p:nvPr/>
        </p:nvSpPr>
        <p:spPr>
          <a:xfrm>
            <a:off x="371475" y="4267200"/>
            <a:ext cx="257175" cy="238125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5B62F0A-3B39-462C-9915-55931F1EA099}"/>
              </a:ext>
            </a:extLst>
          </p:cNvPr>
          <p:cNvCxnSpPr/>
          <p:nvPr/>
        </p:nvCxnSpPr>
        <p:spPr>
          <a:xfrm flipH="1" flipV="1">
            <a:off x="628650" y="4400550"/>
            <a:ext cx="4191000" cy="485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5016FEF9-6C73-4133-89BE-8D09991D0075}"/>
              </a:ext>
            </a:extLst>
          </p:cNvPr>
          <p:cNvSpPr txBox="1"/>
          <p:nvPr/>
        </p:nvSpPr>
        <p:spPr>
          <a:xfrm>
            <a:off x="4869212" y="4563159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Henüz yüklenmemiş olanlardan </a:t>
            </a:r>
          </a:p>
          <a:p>
            <a:r>
              <a:rPr lang="tr-TR" dirty="0">
                <a:solidFill>
                  <a:schemeClr val="bg1"/>
                </a:solidFill>
              </a:rPr>
              <a:t>indirdiğimiz temayı bulup yükle diyoruz.</a:t>
            </a:r>
          </a:p>
        </p:txBody>
      </p:sp>
    </p:spTree>
    <p:extLst>
      <p:ext uri="{BB962C8B-B14F-4D97-AF65-F5344CB8AC3E}">
        <p14:creationId xmlns:p14="http://schemas.microsoft.com/office/powerpoint/2010/main" val="41166093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DACF3B-5929-41A7-BC46-80982D71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3BAF14-9870-466F-9BD5-54C09A4C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48C5A2-A256-4D02-80E6-F5DEF41C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ADA6DC8-99F8-4C2B-B23F-4B5D7024552D}"/>
              </a:ext>
            </a:extLst>
          </p:cNvPr>
          <p:cNvSpPr txBox="1"/>
          <p:nvPr/>
        </p:nvSpPr>
        <p:spPr>
          <a:xfrm>
            <a:off x="4743450" y="1781175"/>
            <a:ext cx="470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tema hiç de güzel değilmiş :D</a:t>
            </a:r>
          </a:p>
          <a:p>
            <a:r>
              <a:rPr lang="tr-TR" dirty="0" err="1">
                <a:solidFill>
                  <a:schemeClr val="bg1"/>
                </a:solidFill>
              </a:rPr>
              <a:t>Appearance</a:t>
            </a:r>
            <a:r>
              <a:rPr lang="tr-TR" dirty="0">
                <a:solidFill>
                  <a:schemeClr val="bg1"/>
                </a:solidFill>
              </a:rPr>
              <a:t> bölümünden değiştiriyoruz.</a:t>
            </a:r>
          </a:p>
        </p:txBody>
      </p:sp>
    </p:spTree>
    <p:extLst>
      <p:ext uri="{BB962C8B-B14F-4D97-AF65-F5344CB8AC3E}">
        <p14:creationId xmlns:p14="http://schemas.microsoft.com/office/powerpoint/2010/main" val="36313350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68DF1F-049C-45FB-B5BE-12CFE765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BE20A1-1501-4FFC-99BA-E4A88E93B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98DDD0-891D-46A1-A0EE-C31AF80A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1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83C6D-C09D-4DA5-9112-8C48342D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67C29D-977E-44B7-84F0-2EDF2620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2C64D2-D87F-411E-9509-6DC1F4E6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F3F5343-F028-426B-B3D1-1ED90BB53A67}"/>
              </a:ext>
            </a:extLst>
          </p:cNvPr>
          <p:cNvSpPr txBox="1"/>
          <p:nvPr/>
        </p:nvSpPr>
        <p:spPr>
          <a:xfrm>
            <a:off x="2550797" y="5388902"/>
            <a:ext cx="7090403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Bartik</a:t>
            </a:r>
            <a:r>
              <a:rPr lang="tr-TR" dirty="0">
                <a:solidFill>
                  <a:schemeClr val="bg1"/>
                </a:solidFill>
              </a:rPr>
              <a:t> teması için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tanımlı blok bölgeleri.</a:t>
            </a:r>
          </a:p>
          <a:p>
            <a:r>
              <a:rPr lang="tr-TR" dirty="0" err="1">
                <a:solidFill>
                  <a:srgbClr val="FFC000"/>
                </a:solidFill>
              </a:rPr>
              <a:t>Bkz</a:t>
            </a:r>
            <a:r>
              <a:rPr lang="tr-TR" dirty="0">
                <a:solidFill>
                  <a:srgbClr val="FFC000"/>
                </a:solidFill>
              </a:rPr>
              <a:t>: </a:t>
            </a:r>
            <a:r>
              <a:rPr lang="tr-TR" dirty="0" err="1">
                <a:solidFill>
                  <a:srgbClr val="FFC000"/>
                </a:solidFill>
              </a:rPr>
              <a:t>Structure</a:t>
            </a:r>
            <a:r>
              <a:rPr lang="tr-TR" dirty="0">
                <a:solidFill>
                  <a:srgbClr val="FFC000"/>
                </a:solidFill>
              </a:rPr>
              <a:t>/</a:t>
            </a:r>
            <a:r>
              <a:rPr lang="tr-TR" dirty="0" err="1">
                <a:solidFill>
                  <a:srgbClr val="FFC000"/>
                </a:solidFill>
              </a:rPr>
              <a:t>Block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Layout</a:t>
            </a:r>
            <a:r>
              <a:rPr lang="tr-TR" dirty="0">
                <a:solidFill>
                  <a:srgbClr val="FFC000"/>
                </a:solidFill>
              </a:rPr>
              <a:t>/</a:t>
            </a:r>
            <a:r>
              <a:rPr lang="tr-TR" dirty="0" err="1">
                <a:solidFill>
                  <a:srgbClr val="FFC000"/>
                </a:solidFill>
              </a:rPr>
              <a:t>Demonstrate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Block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Regions</a:t>
            </a:r>
            <a:r>
              <a:rPr lang="tr-TR" dirty="0">
                <a:solidFill>
                  <a:srgbClr val="FFC000"/>
                </a:solidFill>
              </a:rPr>
              <a:t>(</a:t>
            </a:r>
            <a:r>
              <a:rPr lang="tr-TR" dirty="0" err="1">
                <a:solidFill>
                  <a:srgbClr val="FFC000"/>
                </a:solidFill>
              </a:rPr>
              <a:t>Bartik</a:t>
            </a:r>
            <a:r>
              <a:rPr lang="tr-TR" dirty="0">
                <a:solidFill>
                  <a:srgbClr val="FFC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4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95A3E7-14FE-46A4-B2B9-E860161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2AD7D2-EE22-4CF6-9A93-F5D4398E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47EC8BB-B84B-4F7B-B790-A2E12F33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BEB7D89-1C2B-4FB2-91E5-1B93F6740730}"/>
              </a:ext>
            </a:extLst>
          </p:cNvPr>
          <p:cNvSpPr txBox="1"/>
          <p:nvPr/>
        </p:nvSpPr>
        <p:spPr>
          <a:xfrm>
            <a:off x="9623395" y="5630182"/>
            <a:ext cx="2568605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Mevcut yorum tipleri ve yönetimi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C16820B-A6CC-49CE-9537-E1D4CE22CCEA}"/>
              </a:ext>
            </a:extLst>
          </p:cNvPr>
          <p:cNvSpPr/>
          <p:nvPr/>
        </p:nvSpPr>
        <p:spPr>
          <a:xfrm>
            <a:off x="399495" y="1926454"/>
            <a:ext cx="9028590" cy="435005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E49FAAE-8578-4832-82A8-001774EEB75C}"/>
              </a:ext>
            </a:extLst>
          </p:cNvPr>
          <p:cNvCxnSpPr>
            <a:cxnSpLocks/>
          </p:cNvCxnSpPr>
          <p:nvPr/>
        </p:nvCxnSpPr>
        <p:spPr>
          <a:xfrm flipH="1" flipV="1">
            <a:off x="9525740" y="4447713"/>
            <a:ext cx="1562471" cy="1109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9494B10-F767-4A6E-98A0-7DB98F17422D}"/>
              </a:ext>
            </a:extLst>
          </p:cNvPr>
          <p:cNvSpPr txBox="1"/>
          <p:nvPr/>
        </p:nvSpPr>
        <p:spPr>
          <a:xfrm>
            <a:off x="5814874" y="145063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Yeni yorum tipi ekleme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18CEE2D-37D2-487C-B3EC-B338F8D9C1CE}"/>
              </a:ext>
            </a:extLst>
          </p:cNvPr>
          <p:cNvCxnSpPr>
            <a:cxnSpLocks/>
          </p:cNvCxnSpPr>
          <p:nvPr/>
        </p:nvCxnSpPr>
        <p:spPr>
          <a:xfrm flipH="1">
            <a:off x="1340529" y="1673188"/>
            <a:ext cx="4474345" cy="131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5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55EE09-D95B-4854-AD59-E975A4A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F3D5DC-B1EB-4CC8-BCFA-70CB073B6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A1EAEC8-96FE-4E70-ACEF-641D9DC0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9372D140-3AAB-4F06-B3E3-BED32C080DE2}"/>
              </a:ext>
            </a:extLst>
          </p:cNvPr>
          <p:cNvSpPr txBox="1"/>
          <p:nvPr/>
        </p:nvSpPr>
        <p:spPr>
          <a:xfrm>
            <a:off x="7119405" y="2759043"/>
            <a:ext cx="4663238" cy="203132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Her zaman yeni bir tip oluştururken </a:t>
            </a:r>
            <a:r>
              <a:rPr lang="tr-TR" dirty="0" err="1">
                <a:solidFill>
                  <a:srgbClr val="FFC000"/>
                </a:solidFill>
              </a:rPr>
              <a:t>label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alanına bir isim girmek zorundasınızdır ki bu isim aslında </a:t>
            </a:r>
            <a:r>
              <a:rPr lang="tr-TR" dirty="0" err="1">
                <a:solidFill>
                  <a:srgbClr val="FFFF00"/>
                </a:solidFill>
              </a:rPr>
              <a:t>Database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’deki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yeni oluşturulacak olan tablonun adıdır ve Machine name adı altında gördüğünüz üzere bazı düzenlemelerden geçerek oluşturulur.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26C11CE9-3A34-4FD6-AF2E-38F75E5862D6}"/>
              </a:ext>
            </a:extLst>
          </p:cNvPr>
          <p:cNvCxnSpPr>
            <a:cxnSpLocks/>
          </p:cNvCxnSpPr>
          <p:nvPr/>
        </p:nvCxnSpPr>
        <p:spPr>
          <a:xfrm flipH="1" flipV="1">
            <a:off x="3149600" y="1919289"/>
            <a:ext cx="3893996" cy="1149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09F01EB-FBD7-4451-B9E3-923D9DFFF95A}"/>
              </a:ext>
            </a:extLst>
          </p:cNvPr>
          <p:cNvSpPr txBox="1"/>
          <p:nvPr/>
        </p:nvSpPr>
        <p:spPr>
          <a:xfrm>
            <a:off x="2728477" y="3570777"/>
            <a:ext cx="3757188" cy="28623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Hedef varlık tipi seçerek oluşturulacak yorum tipinin hangi varlık tipleriyle kullanılacağını belirlersiniz.</a:t>
            </a:r>
          </a:p>
          <a:p>
            <a:endParaRPr lang="tr-T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Aslında bu işlem </a:t>
            </a:r>
            <a:r>
              <a:rPr lang="tr-TR" dirty="0" err="1">
                <a:solidFill>
                  <a:srgbClr val="FFFF00"/>
                </a:solidFill>
              </a:rPr>
              <a:t>database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’de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bir ilişki oluşturmaktan başka bir şey değildir. Dolayısıyla tip yaratma işlemi tamamlandıktan sonra değiştiremezsiniz.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79D31CB3-77D2-4E2C-B22D-27F18AD294F0}"/>
              </a:ext>
            </a:extLst>
          </p:cNvPr>
          <p:cNvCxnSpPr>
            <a:cxnSpLocks/>
          </p:cNvCxnSpPr>
          <p:nvPr/>
        </p:nvCxnSpPr>
        <p:spPr>
          <a:xfrm flipH="1" flipV="1">
            <a:off x="1358509" y="3347720"/>
            <a:ext cx="1294159" cy="42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09E64EB2-5019-47DB-BDAB-82DD700DC3A6}"/>
              </a:ext>
            </a:extLst>
          </p:cNvPr>
          <p:cNvSpPr/>
          <p:nvPr/>
        </p:nvSpPr>
        <p:spPr>
          <a:xfrm>
            <a:off x="348247" y="1609437"/>
            <a:ext cx="2692609" cy="309852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7328B5F-4CA5-4C38-AE04-0ECB744080EF}"/>
              </a:ext>
            </a:extLst>
          </p:cNvPr>
          <p:cNvSpPr/>
          <p:nvPr/>
        </p:nvSpPr>
        <p:spPr>
          <a:xfrm>
            <a:off x="345453" y="2759042"/>
            <a:ext cx="937247" cy="1076357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319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445D78-DE11-49FD-BF80-F5D129A4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05312E-F2C8-4031-AA28-7FBF2495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929D4A4-AF83-49F9-8F65-0B0B415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9EDF6FC-A433-4C73-852B-3C859FCC7660}"/>
              </a:ext>
            </a:extLst>
          </p:cNvPr>
          <p:cNvSpPr txBox="1"/>
          <p:nvPr/>
        </p:nvSpPr>
        <p:spPr>
          <a:xfrm>
            <a:off x="6897948" y="5478140"/>
            <a:ext cx="5086905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Kullanıcılardan </a:t>
            </a:r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feedback</a:t>
            </a:r>
            <a:r>
              <a:rPr lang="tr-T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almak ve benzeri amaçlar için kullanılan modül, sıklıkla iletişim ortamları oluşturmak için de kullanılır.</a:t>
            </a:r>
          </a:p>
        </p:txBody>
      </p:sp>
    </p:spTree>
    <p:extLst>
      <p:ext uri="{BB962C8B-B14F-4D97-AF65-F5344CB8AC3E}">
        <p14:creationId xmlns:p14="http://schemas.microsoft.com/office/powerpoint/2010/main" val="244359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A821B0-4746-4FD5-9F1C-F937A7C7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C8EC1-5C39-4904-9594-7B982DCA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2A3BE66-D3D0-46AB-8E13-30645ECF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2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CA17654-9ADB-4022-BDB5-5C78AA5795CF}"/>
              </a:ext>
            </a:extLst>
          </p:cNvPr>
          <p:cNvSpPr txBox="1"/>
          <p:nvPr/>
        </p:nvSpPr>
        <p:spPr>
          <a:xfrm>
            <a:off x="3462291" y="1393993"/>
            <a:ext cx="840295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Form tipi, ismi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4F19D594-B57C-484D-B5BE-15EE5A4BA7A6}"/>
              </a:ext>
            </a:extLst>
          </p:cNvPr>
          <p:cNvCxnSpPr>
            <a:cxnSpLocks/>
          </p:cNvCxnSpPr>
          <p:nvPr/>
        </p:nvCxnSpPr>
        <p:spPr>
          <a:xfrm flipH="1">
            <a:off x="810001" y="1533698"/>
            <a:ext cx="2552324" cy="110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123F565-D6C2-4B68-B22C-1672AC460FEC}"/>
              </a:ext>
            </a:extLst>
          </p:cNvPr>
          <p:cNvSpPr txBox="1"/>
          <p:nvPr/>
        </p:nvSpPr>
        <p:spPr>
          <a:xfrm>
            <a:off x="5352268" y="1652523"/>
            <a:ext cx="185429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Alıcılar; kullanıcıların yazdıkları mesajın veya doldurdukları formun iletileceği hedef</a:t>
            </a: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ED500B4E-B2DD-447A-BC31-5424AB96DF80}"/>
              </a:ext>
            </a:extLst>
          </p:cNvPr>
          <p:cNvCxnSpPr>
            <a:cxnSpLocks/>
          </p:cNvCxnSpPr>
          <p:nvPr/>
        </p:nvCxnSpPr>
        <p:spPr>
          <a:xfrm flipH="1">
            <a:off x="895350" y="1883355"/>
            <a:ext cx="4364714" cy="215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E4256EB-0A1B-422A-9824-58A5ED3E61E6}"/>
              </a:ext>
            </a:extLst>
          </p:cNvPr>
          <p:cNvSpPr txBox="1"/>
          <p:nvPr/>
        </p:nvSpPr>
        <p:spPr>
          <a:xfrm>
            <a:off x="5352268" y="2349073"/>
            <a:ext cx="3516437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Kullanıcının, mesajı gönderdikten sonra alacağı geribildirim (mesajınız iletildi gibi…)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39D041EB-E632-4561-8ACD-86C845BF3FF7}"/>
              </a:ext>
            </a:extLst>
          </p:cNvPr>
          <p:cNvCxnSpPr>
            <a:cxnSpLocks/>
          </p:cNvCxnSpPr>
          <p:nvPr/>
        </p:nvCxnSpPr>
        <p:spPr>
          <a:xfrm flipH="1">
            <a:off x="810000" y="2523040"/>
            <a:ext cx="4450064" cy="401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A3E53C45-F63B-4C08-9FD9-13F26B0967D8}"/>
              </a:ext>
            </a:extLst>
          </p:cNvPr>
          <p:cNvSpPr txBox="1"/>
          <p:nvPr/>
        </p:nvSpPr>
        <p:spPr>
          <a:xfrm>
            <a:off x="5640309" y="3684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702FC88-B10D-486A-A609-BED230371362}"/>
              </a:ext>
            </a:extLst>
          </p:cNvPr>
          <p:cNvSpPr txBox="1"/>
          <p:nvPr/>
        </p:nvSpPr>
        <p:spPr>
          <a:xfrm>
            <a:off x="5348576" y="3242898"/>
            <a:ext cx="351643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Kullanıcının, mesajı gönderdikten sonra yönlendirileceği sayfa veya herhangi bir içerik adresi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857B764D-1EEB-43AC-80CD-CBED2873DCBE}"/>
              </a:ext>
            </a:extLst>
          </p:cNvPr>
          <p:cNvCxnSpPr>
            <a:cxnSpLocks/>
          </p:cNvCxnSpPr>
          <p:nvPr/>
        </p:nvCxnSpPr>
        <p:spPr>
          <a:xfrm flipH="1">
            <a:off x="950614" y="3442519"/>
            <a:ext cx="4309450" cy="345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1C730210-24D1-4775-9C48-62C93488A2D6}"/>
              </a:ext>
            </a:extLst>
          </p:cNvPr>
          <p:cNvSpPr txBox="1"/>
          <p:nvPr/>
        </p:nvSpPr>
        <p:spPr>
          <a:xfrm>
            <a:off x="5348576" y="4072496"/>
            <a:ext cx="3076483" cy="21544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Gönderilen mesaja otomatik olarak verilecek cevap metni</a:t>
            </a:r>
          </a:p>
        </p:txBody>
      </p: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FC2897B3-B8EF-409D-9D35-D384CF34BF1D}"/>
              </a:ext>
            </a:extLst>
          </p:cNvPr>
          <p:cNvCxnSpPr>
            <a:cxnSpLocks/>
          </p:cNvCxnSpPr>
          <p:nvPr/>
        </p:nvCxnSpPr>
        <p:spPr>
          <a:xfrm flipH="1" flipV="1">
            <a:off x="818712" y="4180218"/>
            <a:ext cx="4441352" cy="15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D30A5E6-A997-45A6-B946-F7BDCC8E77CF}"/>
              </a:ext>
            </a:extLst>
          </p:cNvPr>
          <p:cNvSpPr/>
          <p:nvPr/>
        </p:nvSpPr>
        <p:spPr>
          <a:xfrm>
            <a:off x="348248" y="1609437"/>
            <a:ext cx="385178" cy="125659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6482CC7C-9119-4CA8-B493-B7C669972DDB}"/>
              </a:ext>
            </a:extLst>
          </p:cNvPr>
          <p:cNvSpPr/>
          <p:nvPr/>
        </p:nvSpPr>
        <p:spPr>
          <a:xfrm>
            <a:off x="372218" y="2031160"/>
            <a:ext cx="446494" cy="14585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B5997A6-E3A0-40EC-96A5-EC5B9E88BB39}"/>
              </a:ext>
            </a:extLst>
          </p:cNvPr>
          <p:cNvSpPr/>
          <p:nvPr/>
        </p:nvSpPr>
        <p:spPr>
          <a:xfrm>
            <a:off x="372218" y="2851340"/>
            <a:ext cx="361208" cy="145858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84DCAAF3-78EE-4458-94B5-2EC69D9851CB}"/>
              </a:ext>
            </a:extLst>
          </p:cNvPr>
          <p:cNvSpPr/>
          <p:nvPr/>
        </p:nvSpPr>
        <p:spPr>
          <a:xfrm>
            <a:off x="372218" y="3704965"/>
            <a:ext cx="523132" cy="96882"/>
          </a:xfrm>
          <a:prstGeom prst="rect">
            <a:avLst/>
          </a:prstGeom>
          <a:solidFill>
            <a:schemeClr val="accent6">
              <a:lumMod val="50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1D4F4861-CF22-419A-ACE7-FCB02482099B}"/>
              </a:ext>
            </a:extLst>
          </p:cNvPr>
          <p:cNvSpPr/>
          <p:nvPr/>
        </p:nvSpPr>
        <p:spPr>
          <a:xfrm>
            <a:off x="372218" y="4132450"/>
            <a:ext cx="446494" cy="125658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072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621E22-B502-497C-A5FA-26ACE714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C4023A-79C8-4EF8-B1D3-D98AD017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8DF1A59-AEC3-4C5F-ADCD-1C19CF74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8FF57EE-7E56-460B-AFF3-7F6E8195C8A9}"/>
              </a:ext>
            </a:extLst>
          </p:cNvPr>
          <p:cNvSpPr txBox="1"/>
          <p:nvPr/>
        </p:nvSpPr>
        <p:spPr>
          <a:xfrm>
            <a:off x="1237367" y="5158069"/>
            <a:ext cx="3031683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Manage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kısmından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drupal’ın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çekirdeğinde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araçlarına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ulaşabilirsiniz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0BD2B6C-B44A-4204-B68E-E2F702ABE781}"/>
              </a:ext>
            </a:extLst>
          </p:cNvPr>
          <p:cNvCxnSpPr>
            <a:cxnSpLocks/>
          </p:cNvCxnSpPr>
          <p:nvPr/>
        </p:nvCxnSpPr>
        <p:spPr>
          <a:xfrm flipH="1" flipV="1">
            <a:off x="667392" y="887767"/>
            <a:ext cx="1437634" cy="4198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06152523-AE78-44C1-9E66-30C81988830B}"/>
              </a:ext>
            </a:extLst>
          </p:cNvPr>
          <p:cNvSpPr/>
          <p:nvPr/>
        </p:nvSpPr>
        <p:spPr>
          <a:xfrm>
            <a:off x="257175" y="638175"/>
            <a:ext cx="690563" cy="2381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789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8C9EBC-944E-47BC-B7C6-A86CAC46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68CCA6-DB98-492E-843F-EFA3DB1D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EAB577-56FA-4686-9CC1-FECDD82E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9E704025-BB35-4506-9D21-2DF0FBB289EE}"/>
              </a:ext>
            </a:extLst>
          </p:cNvPr>
          <p:cNvSpPr/>
          <p:nvPr/>
        </p:nvSpPr>
        <p:spPr>
          <a:xfrm>
            <a:off x="488887" y="2136618"/>
            <a:ext cx="11488848" cy="3177766"/>
          </a:xfrm>
          <a:prstGeom prst="rect">
            <a:avLst/>
          </a:prstGeom>
          <a:solidFill>
            <a:srgbClr val="00B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927845B-AD01-44E5-96A8-F6AEA8012B22}"/>
              </a:ext>
            </a:extLst>
          </p:cNvPr>
          <p:cNvSpPr txBox="1"/>
          <p:nvPr/>
        </p:nvSpPr>
        <p:spPr>
          <a:xfrm>
            <a:off x="8713960" y="1174284"/>
            <a:ext cx="234391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içerik tipleri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1309239-49FF-40C3-88E5-EF642F2FBE82}"/>
              </a:ext>
            </a:extLst>
          </p:cNvPr>
          <p:cNvCxnSpPr>
            <a:cxnSpLocks/>
          </p:cNvCxnSpPr>
          <p:nvPr/>
        </p:nvCxnSpPr>
        <p:spPr>
          <a:xfrm flipH="1">
            <a:off x="7641125" y="1543616"/>
            <a:ext cx="2145671" cy="499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044295A-95B9-4E57-AE71-14F88B86916B}"/>
              </a:ext>
            </a:extLst>
          </p:cNvPr>
          <p:cNvSpPr txBox="1"/>
          <p:nvPr/>
        </p:nvSpPr>
        <p:spPr>
          <a:xfrm>
            <a:off x="4672372" y="1141841"/>
            <a:ext cx="28472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içerik tipi oluşturma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B0B2E730-5A26-4D1D-966C-E16A754641E8}"/>
              </a:ext>
            </a:extLst>
          </p:cNvPr>
          <p:cNvCxnSpPr/>
          <p:nvPr/>
        </p:nvCxnSpPr>
        <p:spPr>
          <a:xfrm flipH="1">
            <a:off x="1466661" y="1358950"/>
            <a:ext cx="3205711" cy="587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0D0F59D0-7BE8-4A3E-94BB-61B5CD0B8A17}"/>
              </a:ext>
            </a:extLst>
          </p:cNvPr>
          <p:cNvSpPr/>
          <p:nvPr/>
        </p:nvSpPr>
        <p:spPr>
          <a:xfrm>
            <a:off x="488887" y="1864825"/>
            <a:ext cx="920813" cy="22502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064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9DCB16-E549-4537-9E9E-91B8691C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529DA0-4E79-4F82-B9CF-FBDDC22E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06EAFF-21B4-4BAC-8E85-1CC5E56A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13E6BBB-50BE-4B20-991B-66B61FF0D359}"/>
              </a:ext>
            </a:extLst>
          </p:cNvPr>
          <p:cNvSpPr txBox="1"/>
          <p:nvPr/>
        </p:nvSpPr>
        <p:spPr>
          <a:xfrm>
            <a:off x="5323437" y="1547907"/>
            <a:ext cx="195277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tipinin ismi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595B48FD-7D63-4E93-9174-9853906F8E0E}"/>
              </a:ext>
            </a:extLst>
          </p:cNvPr>
          <p:cNvCxnSpPr>
            <a:cxnSpLocks/>
          </p:cNvCxnSpPr>
          <p:nvPr/>
        </p:nvCxnSpPr>
        <p:spPr>
          <a:xfrm flipH="1">
            <a:off x="879475" y="1732573"/>
            <a:ext cx="4344375" cy="31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B65FA17-A56E-4F89-84C7-8594E4B7745B}"/>
              </a:ext>
            </a:extLst>
          </p:cNvPr>
          <p:cNvSpPr txBox="1"/>
          <p:nvPr/>
        </p:nvSpPr>
        <p:spPr>
          <a:xfrm>
            <a:off x="8292974" y="1538020"/>
            <a:ext cx="271741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tipi için açıklama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563401F-9435-4339-8F64-2F6084E51ECC}"/>
              </a:ext>
            </a:extLst>
          </p:cNvPr>
          <p:cNvCxnSpPr>
            <a:cxnSpLocks/>
          </p:cNvCxnSpPr>
          <p:nvPr/>
        </p:nvCxnSpPr>
        <p:spPr>
          <a:xfrm flipH="1">
            <a:off x="1038538" y="1888743"/>
            <a:ext cx="7152962" cy="699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BF5F7BE-49F6-42F4-AA61-8C3FE43C1E42}"/>
              </a:ext>
            </a:extLst>
          </p:cNvPr>
          <p:cNvSpPr txBox="1"/>
          <p:nvPr/>
        </p:nvSpPr>
        <p:spPr>
          <a:xfrm>
            <a:off x="8292974" y="2844225"/>
            <a:ext cx="3051017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Bu içerik tipinde oluşturulacak yeni içeriğin başlığı</a:t>
            </a:r>
            <a:r>
              <a:rPr lang="tr-TR" sz="800" dirty="0">
                <a:solidFill>
                  <a:srgbClr val="FFFF00"/>
                </a:solidFill>
              </a:rPr>
              <a:t> (içeriği oluştururken bu isim altına içeriğin gerçek adını yazarsınız)</a:t>
            </a:r>
          </a:p>
          <a:p>
            <a:r>
              <a:rPr lang="tr-TR" sz="800" dirty="0">
                <a:solidFill>
                  <a:schemeClr val="bg1"/>
                </a:solidFill>
              </a:rPr>
              <a:t>Örnek: içerik tipinin ismi şiir, başlık alanı etiketi şiir adı, içeriğin adı da ‘‘8.10 Vapuru’’ olabilir.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64D8709-D75C-4A94-A632-80627EA93C4A}"/>
              </a:ext>
            </a:extLst>
          </p:cNvPr>
          <p:cNvCxnSpPr>
            <a:cxnSpLocks/>
          </p:cNvCxnSpPr>
          <p:nvPr/>
        </p:nvCxnSpPr>
        <p:spPr>
          <a:xfrm flipH="1">
            <a:off x="2978590" y="3197004"/>
            <a:ext cx="5212910" cy="542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94510FB-B10B-4CD1-9AFF-770730B4633E}"/>
              </a:ext>
            </a:extLst>
          </p:cNvPr>
          <p:cNvSpPr txBox="1"/>
          <p:nvPr/>
        </p:nvSpPr>
        <p:spPr>
          <a:xfrm>
            <a:off x="8292974" y="3804163"/>
            <a:ext cx="3501280" cy="2154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 oluştururken ön izleme yapma </a:t>
            </a:r>
            <a:r>
              <a:rPr lang="tr-TR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Optimal’ı</a:t>
            </a:r>
            <a:r>
              <a:rPr lang="tr-TR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seçmenizi öneririm.)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3F526E07-54A2-44CB-BA4C-12C2DFEBD62F}"/>
              </a:ext>
            </a:extLst>
          </p:cNvPr>
          <p:cNvCxnSpPr>
            <a:cxnSpLocks/>
          </p:cNvCxnSpPr>
          <p:nvPr/>
        </p:nvCxnSpPr>
        <p:spPr>
          <a:xfrm flipH="1">
            <a:off x="3698342" y="3941685"/>
            <a:ext cx="4493158" cy="340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A99C6BC-E72E-4C97-84ED-92E0FE83E9D0}"/>
              </a:ext>
            </a:extLst>
          </p:cNvPr>
          <p:cNvSpPr/>
          <p:nvPr/>
        </p:nvSpPr>
        <p:spPr>
          <a:xfrm>
            <a:off x="2073244" y="4040542"/>
            <a:ext cx="1557196" cy="6024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0B2BC56-AD53-4228-9E83-FC35F7D93BBF}"/>
              </a:ext>
            </a:extLst>
          </p:cNvPr>
          <p:cNvSpPr txBox="1"/>
          <p:nvPr/>
        </p:nvSpPr>
        <p:spPr>
          <a:xfrm>
            <a:off x="8292974" y="4562743"/>
            <a:ext cx="330210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 oluşturma veya düzenleme esnasında kullanıcıya gösterilecek olan açıklama veya rehberlik metni 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9B270D1-3369-4CFD-BEFD-F8F8467EEE3C}"/>
              </a:ext>
            </a:extLst>
          </p:cNvPr>
          <p:cNvCxnSpPr>
            <a:cxnSpLocks/>
          </p:cNvCxnSpPr>
          <p:nvPr/>
        </p:nvCxnSpPr>
        <p:spPr>
          <a:xfrm flipH="1">
            <a:off x="3899028" y="4732020"/>
            <a:ext cx="42924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Dikdörtgen 15">
            <a:extLst>
              <a:ext uri="{FF2B5EF4-FFF2-40B4-BE49-F238E27FC236}">
                <a16:creationId xmlns:a16="http://schemas.microsoft.com/office/drawing/2014/main" id="{A0B03D1D-5054-45BD-8209-0B5E7EF2DD7D}"/>
              </a:ext>
            </a:extLst>
          </p:cNvPr>
          <p:cNvSpPr/>
          <p:nvPr/>
        </p:nvSpPr>
        <p:spPr>
          <a:xfrm>
            <a:off x="413493" y="1977430"/>
            <a:ext cx="405219" cy="15617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69C3D916-7A7A-4449-B37A-0D2EE886669B}"/>
              </a:ext>
            </a:extLst>
          </p:cNvPr>
          <p:cNvSpPr/>
          <p:nvPr/>
        </p:nvSpPr>
        <p:spPr>
          <a:xfrm>
            <a:off x="413493" y="2502153"/>
            <a:ext cx="564281" cy="156170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8B61FBC-2207-45D5-9BAA-A6446BCC1879}"/>
              </a:ext>
            </a:extLst>
          </p:cNvPr>
          <p:cNvSpPr/>
          <p:nvPr/>
        </p:nvSpPr>
        <p:spPr>
          <a:xfrm>
            <a:off x="2117331" y="3660996"/>
            <a:ext cx="861259" cy="14316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FCB84BA5-71F4-4A19-8858-80C1FECBDBDE}"/>
              </a:ext>
            </a:extLst>
          </p:cNvPr>
          <p:cNvSpPr/>
          <p:nvPr/>
        </p:nvSpPr>
        <p:spPr>
          <a:xfrm>
            <a:off x="2117330" y="4672647"/>
            <a:ext cx="1706957" cy="1431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873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3EB9EDC-2AEA-45A5-9FEC-92B081A8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48FC34-39FF-4F4F-A35A-F393D65B9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0C6AFA-6309-4B29-A45C-F89DE34B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9FFD11-832B-4283-A8D7-B03879CA9AF1}"/>
              </a:ext>
            </a:extLst>
          </p:cNvPr>
          <p:cNvSpPr txBox="1"/>
          <p:nvPr/>
        </p:nvSpPr>
        <p:spPr>
          <a:xfrm>
            <a:off x="6986725" y="3693111"/>
            <a:ext cx="4836580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İçeriğin yayın ayarları 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Published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r>
              <a:rPr lang="tr-TR" sz="800" dirty="0">
                <a:solidFill>
                  <a:schemeClr val="bg1"/>
                </a:solidFill>
              </a:rPr>
              <a:t> Yayında, gösterimde olmasını sağlar.</a:t>
            </a:r>
          </a:p>
          <a:p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Promoted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to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front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Page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Ana sayfada </a:t>
            </a:r>
            <a:r>
              <a:rPr lang="tr-TR" sz="800" dirty="0" err="1">
                <a:solidFill>
                  <a:schemeClr val="bg1"/>
                </a:solidFill>
              </a:rPr>
              <a:t>teaser</a:t>
            </a:r>
            <a:r>
              <a:rPr lang="tr-TR" sz="800" dirty="0">
                <a:solidFill>
                  <a:schemeClr val="bg1"/>
                </a:solidFill>
              </a:rPr>
              <a:t> şeklinde gösterimini sağlar.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Sticky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at top of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Her zaman en başta gösterilmesini sağlar.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  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Create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new</a:t>
            </a:r>
            <a:r>
              <a:rPr lang="tr-TR" sz="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revision</a:t>
            </a:r>
            <a:r>
              <a:rPr lang="tr-T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Bir revizyon yedeği sağlar. </a:t>
            </a:r>
            <a:r>
              <a:rPr lang="tr-TR" sz="800" dirty="0">
                <a:solidFill>
                  <a:schemeClr val="accent1">
                    <a:lumMod val="50000"/>
                  </a:schemeClr>
                </a:solidFill>
              </a:rPr>
              <a:t>(ilk yayından veya düzenlemeden sonra</a:t>
            </a:r>
          </a:p>
          <a:p>
            <a:r>
              <a:rPr lang="tr-TR" sz="800" dirty="0">
                <a:solidFill>
                  <a:schemeClr val="accent1">
                    <a:lumMod val="50000"/>
                  </a:schemeClr>
                </a:solidFill>
              </a:rPr>
              <a:t> bu revizyona geri dönebilirsiniz.)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5CCEA19-F686-487D-8ED2-BEE152D4E596}"/>
              </a:ext>
            </a:extLst>
          </p:cNvPr>
          <p:cNvSpPr/>
          <p:nvPr/>
        </p:nvSpPr>
        <p:spPr>
          <a:xfrm>
            <a:off x="2157274" y="3693111"/>
            <a:ext cx="1136342" cy="71021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3F0DD25-26EF-4FA9-9700-FBABCF990984}"/>
              </a:ext>
            </a:extLst>
          </p:cNvPr>
          <p:cNvCxnSpPr>
            <a:cxnSpLocks/>
          </p:cNvCxnSpPr>
          <p:nvPr/>
        </p:nvCxnSpPr>
        <p:spPr>
          <a:xfrm flipH="1">
            <a:off x="3400149" y="4057095"/>
            <a:ext cx="35111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8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49BF75-1EB1-42B5-A0E6-483445AE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FF3ECD-5524-464E-8365-13BFF0F8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8DD496-F90D-476C-9099-059C1560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F5D91D8-ADC5-4384-9A3D-27B3B28DB34C}"/>
              </a:ext>
            </a:extLst>
          </p:cNvPr>
          <p:cNvSpPr txBox="1"/>
          <p:nvPr/>
        </p:nvSpPr>
        <p:spPr>
          <a:xfrm>
            <a:off x="5540955" y="4789796"/>
            <a:ext cx="652774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Yayıncının, yazarın kullanıcı adını ve yayın tarihini gösterir.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CA6FD72-4975-438B-9763-CADCA34E67F1}"/>
              </a:ext>
            </a:extLst>
          </p:cNvPr>
          <p:cNvCxnSpPr>
            <a:cxnSpLocks/>
          </p:cNvCxnSpPr>
          <p:nvPr/>
        </p:nvCxnSpPr>
        <p:spPr>
          <a:xfrm flipH="1" flipV="1">
            <a:off x="4427621" y="4090126"/>
            <a:ext cx="1405288" cy="62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D6C2B01-83C8-4A19-9739-96FC8ED9CD66}"/>
              </a:ext>
            </a:extLst>
          </p:cNvPr>
          <p:cNvSpPr/>
          <p:nvPr/>
        </p:nvSpPr>
        <p:spPr>
          <a:xfrm>
            <a:off x="2138024" y="3567983"/>
            <a:ext cx="2482102" cy="472559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09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66EFAB-5491-4E20-8E51-6837DDF6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A1B317-E325-4239-9026-99B5D2D8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5D3441EB-9AD0-489B-B186-B93BFCB6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8BFE398-7410-40AB-B432-93ADF7ABEFAF}"/>
              </a:ext>
            </a:extLst>
          </p:cNvPr>
          <p:cNvSpPr txBox="1"/>
          <p:nvPr/>
        </p:nvSpPr>
        <p:spPr>
          <a:xfrm>
            <a:off x="6374169" y="2699134"/>
            <a:ext cx="369311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içerik türüne ait bağlantıların yer alabileceği menüler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53BD5D02-0FF3-4AAF-B3C3-CA7228842004}"/>
              </a:ext>
            </a:extLst>
          </p:cNvPr>
          <p:cNvCxnSpPr>
            <a:cxnSpLocks/>
          </p:cNvCxnSpPr>
          <p:nvPr/>
        </p:nvCxnSpPr>
        <p:spPr>
          <a:xfrm flipH="1">
            <a:off x="3429000" y="3103907"/>
            <a:ext cx="2867025" cy="801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955C721-42AE-41AA-BF9F-FDC34A7EFA94}"/>
              </a:ext>
            </a:extLst>
          </p:cNvPr>
          <p:cNvSpPr/>
          <p:nvPr/>
        </p:nvSpPr>
        <p:spPr>
          <a:xfrm>
            <a:off x="2148396" y="3717376"/>
            <a:ext cx="1162975" cy="80135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5B57511-4616-4360-8820-636A2F8ECA5D}"/>
              </a:ext>
            </a:extLst>
          </p:cNvPr>
          <p:cNvSpPr txBox="1"/>
          <p:nvPr/>
        </p:nvSpPr>
        <p:spPr>
          <a:xfrm>
            <a:off x="6374169" y="3754093"/>
            <a:ext cx="4617531" cy="147732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İçerik için oluşturulacak herhangi bir link için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olarak, bu linkin hangi menüde bulunacağını belirtir. </a:t>
            </a:r>
          </a:p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(Ancak link oluştururken bunu tabii ki değiştirebilirsiniz.)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F5E8F5C2-1F83-498C-B32F-48929BF808E2}"/>
              </a:ext>
            </a:extLst>
          </p:cNvPr>
          <p:cNvCxnSpPr>
            <a:cxnSpLocks/>
          </p:cNvCxnSpPr>
          <p:nvPr/>
        </p:nvCxnSpPr>
        <p:spPr>
          <a:xfrm flipH="1">
            <a:off x="2840831" y="4518734"/>
            <a:ext cx="3455194" cy="450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CF2B48B3-5F9B-4724-804B-77913BDBAD7E}"/>
              </a:ext>
            </a:extLst>
          </p:cNvPr>
          <p:cNvSpPr/>
          <p:nvPr/>
        </p:nvSpPr>
        <p:spPr>
          <a:xfrm>
            <a:off x="2215773" y="4819650"/>
            <a:ext cx="584577" cy="41910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849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33B2C8-86CF-497B-9C55-B9F4D61C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3E362A-3F61-48FF-A2C2-29F7E807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2573515-E7D2-48E7-A480-14F96E88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677667A8-4944-400B-8DD1-C699BD7E3FBC}"/>
              </a:ext>
            </a:extLst>
          </p:cNvPr>
          <p:cNvSpPr/>
          <p:nvPr/>
        </p:nvSpPr>
        <p:spPr>
          <a:xfrm>
            <a:off x="488887" y="2851842"/>
            <a:ext cx="9650994" cy="291521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97E1D40-E580-4DC4-8344-F21424D39BF2}"/>
              </a:ext>
            </a:extLst>
          </p:cNvPr>
          <p:cNvSpPr txBox="1"/>
          <p:nvPr/>
        </p:nvSpPr>
        <p:spPr>
          <a:xfrm>
            <a:off x="9641940" y="1322734"/>
            <a:ext cx="1602464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İçeriğe ait mevcut alanlar. 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(Daha fazla alan ekleyerek içerik tipini özelleştirmek için </a:t>
            </a:r>
            <a:r>
              <a:rPr lang="tr-TR" sz="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add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field’a</a:t>
            </a:r>
            <a:r>
              <a:rPr lang="tr-TR" sz="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tıklıyoruz)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E9D559D-B331-42D8-90F7-D62366B716EF}"/>
              </a:ext>
            </a:extLst>
          </p:cNvPr>
          <p:cNvCxnSpPr/>
          <p:nvPr/>
        </p:nvCxnSpPr>
        <p:spPr>
          <a:xfrm flipH="1">
            <a:off x="8609846" y="1842352"/>
            <a:ext cx="914400" cy="917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84BE5F02-7234-4EA2-86A5-48EE8E1B4D63}"/>
              </a:ext>
            </a:extLst>
          </p:cNvPr>
          <p:cNvCxnSpPr>
            <a:cxnSpLocks/>
          </p:cNvCxnSpPr>
          <p:nvPr/>
        </p:nvCxnSpPr>
        <p:spPr>
          <a:xfrm flipH="1">
            <a:off x="1249378" y="1729212"/>
            <a:ext cx="8274869" cy="917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C23720CE-5D5D-4FE4-8A1D-566DACFC5EBD}"/>
              </a:ext>
            </a:extLst>
          </p:cNvPr>
          <p:cNvSpPr/>
          <p:nvPr/>
        </p:nvSpPr>
        <p:spPr>
          <a:xfrm>
            <a:off x="432502" y="2572614"/>
            <a:ext cx="699182" cy="220592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5121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9D1E4F-B637-43DE-9679-7F1D302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820DEF-AA6C-464B-B0C9-98CACC285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A45C5B-EB50-4AD7-935C-4B208FB4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160180-FC2A-43C3-B129-5AAD2D055C6F}"/>
              </a:ext>
            </a:extLst>
          </p:cNvPr>
          <p:cNvSpPr txBox="1"/>
          <p:nvPr/>
        </p:nvSpPr>
        <p:spPr>
          <a:xfrm>
            <a:off x="5699464" y="3429000"/>
            <a:ext cx="6282489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eklenecek alanın seçimi</a:t>
            </a:r>
          </a:p>
          <a:p>
            <a:r>
              <a:rPr lang="tr-TR" dirty="0">
                <a:solidFill>
                  <a:srgbClr val="00B050"/>
                </a:solidFill>
              </a:rPr>
              <a:t>(Bu listedeki opsiyonlar modül ekleyerek genişletilebilir.)</a:t>
            </a:r>
          </a:p>
          <a:p>
            <a:r>
              <a:rPr lang="tr-TR" dirty="0" err="1">
                <a:solidFill>
                  <a:srgbClr val="FF0000"/>
                </a:solidFill>
              </a:rPr>
              <a:t>Bkz</a:t>
            </a:r>
            <a:r>
              <a:rPr lang="tr-TR" dirty="0">
                <a:solidFill>
                  <a:srgbClr val="FF0000"/>
                </a:solidFill>
              </a:rPr>
              <a:t>: </a:t>
            </a:r>
            <a:r>
              <a:rPr lang="tr-TR" dirty="0" err="1">
                <a:solidFill>
                  <a:srgbClr val="FF0000"/>
                </a:solidFill>
              </a:rPr>
              <a:t>Extend</a:t>
            </a:r>
            <a:r>
              <a:rPr lang="tr-TR" dirty="0">
                <a:solidFill>
                  <a:srgbClr val="FF0000"/>
                </a:solidFill>
              </a:rPr>
              <a:t>/</a:t>
            </a:r>
            <a:r>
              <a:rPr lang="tr-TR" dirty="0" err="1">
                <a:solidFill>
                  <a:srgbClr val="FF0000"/>
                </a:solidFill>
              </a:rPr>
              <a:t>Install</a:t>
            </a:r>
            <a:r>
              <a:rPr lang="tr-TR" dirty="0">
                <a:solidFill>
                  <a:srgbClr val="FF0000"/>
                </a:solidFill>
              </a:rPr>
              <a:t> New </a:t>
            </a:r>
            <a:r>
              <a:rPr lang="tr-TR" dirty="0" err="1">
                <a:solidFill>
                  <a:srgbClr val="FF0000"/>
                </a:solidFill>
              </a:rPr>
              <a:t>Module</a:t>
            </a:r>
            <a:endParaRPr lang="tr-TR" dirty="0">
              <a:solidFill>
                <a:srgbClr val="FF0000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CFA2EF1-1C15-4EF4-A73C-9B1AF7AC1417}"/>
              </a:ext>
            </a:extLst>
          </p:cNvPr>
          <p:cNvCxnSpPr/>
          <p:nvPr/>
        </p:nvCxnSpPr>
        <p:spPr>
          <a:xfrm flipH="1" flipV="1">
            <a:off x="2583402" y="3364637"/>
            <a:ext cx="2982897" cy="48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5C6C970-90E4-4A2E-97AB-3446C492B3C4}"/>
              </a:ext>
            </a:extLst>
          </p:cNvPr>
          <p:cNvSpPr/>
          <p:nvPr/>
        </p:nvSpPr>
        <p:spPr>
          <a:xfrm>
            <a:off x="462470" y="2008399"/>
            <a:ext cx="1935449" cy="295412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09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095EAEF-5EB4-47BD-B530-2A9A024C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F89C30-48E8-4EB4-9D83-CB63D8E5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318B1D-B3E1-4736-8DFA-73B19500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073B7A-3B43-4F8A-9ED4-407D925171AD}"/>
              </a:ext>
            </a:extLst>
          </p:cNvPr>
          <p:cNvSpPr txBox="1"/>
          <p:nvPr/>
        </p:nvSpPr>
        <p:spPr>
          <a:xfrm>
            <a:off x="4457610" y="4040542"/>
            <a:ext cx="655500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Önceden oluşturduğunuz alanlardan seçim yapabilirsiniz.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4B40FB0-EDE9-4784-837C-40B179A7E4CF}"/>
              </a:ext>
            </a:extLst>
          </p:cNvPr>
          <p:cNvCxnSpPr/>
          <p:nvPr/>
        </p:nvCxnSpPr>
        <p:spPr>
          <a:xfrm flipH="1" flipV="1">
            <a:off x="4039340" y="2743200"/>
            <a:ext cx="2929631" cy="1209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04A8022-516C-4159-BAA4-98A8BBE3F37D}"/>
              </a:ext>
            </a:extLst>
          </p:cNvPr>
          <p:cNvSpPr/>
          <p:nvPr/>
        </p:nvSpPr>
        <p:spPr>
          <a:xfrm>
            <a:off x="2639137" y="2002876"/>
            <a:ext cx="1358187" cy="74032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506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055AB6-F278-48EB-8734-67E975D4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B5C3DC-8E78-4B3A-BEA7-F8388B73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4B3223-9A60-4E92-A22D-8308033C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0D74D51-B5B7-4A3D-91C0-C5FBD5FC0283}"/>
              </a:ext>
            </a:extLst>
          </p:cNvPr>
          <p:cNvSpPr txBox="1"/>
          <p:nvPr/>
        </p:nvSpPr>
        <p:spPr>
          <a:xfrm>
            <a:off x="5140171" y="3231472"/>
            <a:ext cx="285366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Seçilen alan tipi için isim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20DCC36-BF51-45C6-B200-93441248CF5C}"/>
              </a:ext>
            </a:extLst>
          </p:cNvPr>
          <p:cNvCxnSpPr/>
          <p:nvPr/>
        </p:nvCxnSpPr>
        <p:spPr>
          <a:xfrm flipH="1" flipV="1">
            <a:off x="1358283" y="3000652"/>
            <a:ext cx="3604334" cy="42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6857971-1657-48D0-B03A-277659E34162}"/>
              </a:ext>
            </a:extLst>
          </p:cNvPr>
          <p:cNvSpPr/>
          <p:nvPr/>
        </p:nvSpPr>
        <p:spPr>
          <a:xfrm>
            <a:off x="457200" y="2872826"/>
            <a:ext cx="873125" cy="19739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075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F1AA1F-8C67-498E-89EE-C3AA2729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44D890-03C8-4839-A158-CC0105476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94ED17-C83C-48DF-A8EA-222AFECD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0C8A7BF-E945-4B44-A822-976E21C05D20}"/>
              </a:ext>
            </a:extLst>
          </p:cNvPr>
          <p:cNvSpPr txBox="1"/>
          <p:nvPr/>
        </p:nvSpPr>
        <p:spPr>
          <a:xfrm>
            <a:off x="5255581" y="3240350"/>
            <a:ext cx="47724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İzin verilen en fazla </a:t>
            </a:r>
            <a:r>
              <a:rPr lang="tr-TR" dirty="0" err="1">
                <a:solidFill>
                  <a:schemeClr val="bg1"/>
                </a:solidFill>
              </a:rPr>
              <a:t>boolean</a:t>
            </a:r>
            <a:r>
              <a:rPr lang="tr-TR" dirty="0">
                <a:solidFill>
                  <a:schemeClr val="bg1"/>
                </a:solidFill>
              </a:rPr>
              <a:t> değer adedi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49A1799D-0F36-4AFB-8A91-B9EFE721E4C0}"/>
              </a:ext>
            </a:extLst>
          </p:cNvPr>
          <p:cNvCxnSpPr>
            <a:cxnSpLocks/>
          </p:cNvCxnSpPr>
          <p:nvPr/>
        </p:nvCxnSpPr>
        <p:spPr>
          <a:xfrm flipH="1" flipV="1">
            <a:off x="2273301" y="2806700"/>
            <a:ext cx="2877819" cy="523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F2ACDCD6-1EDA-4BC4-810C-4C0C307273EA}"/>
              </a:ext>
            </a:extLst>
          </p:cNvPr>
          <p:cNvSpPr/>
          <p:nvPr/>
        </p:nvSpPr>
        <p:spPr>
          <a:xfrm>
            <a:off x="1115936" y="2623658"/>
            <a:ext cx="1121238" cy="18304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5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97D11C3-7740-4675-B5EC-2F6DB58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102CBD-23EA-4740-A955-09784CFE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32B39D-9637-4489-AFE4-30B9694C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5B07815-1B0A-4FC6-9FA2-5CFA68E27EAD}"/>
              </a:ext>
            </a:extLst>
          </p:cNvPr>
          <p:cNvSpPr txBox="1"/>
          <p:nvPr/>
        </p:nvSpPr>
        <p:spPr>
          <a:xfrm>
            <a:off x="4269050" y="5158069"/>
            <a:ext cx="265035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Shortcuts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kısmından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eklemiş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kısayollara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ulaşabilirsiniz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9972FAB-2AC0-4B5F-9CE6-F7F27AFEB14F}"/>
              </a:ext>
            </a:extLst>
          </p:cNvPr>
          <p:cNvCxnSpPr>
            <a:cxnSpLocks/>
          </p:cNvCxnSpPr>
          <p:nvPr/>
        </p:nvCxnSpPr>
        <p:spPr>
          <a:xfrm flipH="1" flipV="1">
            <a:off x="1581150" y="999202"/>
            <a:ext cx="3486151" cy="4058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755DAF0-90C2-46F7-97D5-6194BD07C849}"/>
              </a:ext>
            </a:extLst>
          </p:cNvPr>
          <p:cNvSpPr/>
          <p:nvPr/>
        </p:nvSpPr>
        <p:spPr>
          <a:xfrm>
            <a:off x="950118" y="635794"/>
            <a:ext cx="778670" cy="24526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967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FA549E-2833-4E6C-9433-2400407A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951ADB-3DD0-4873-838C-C08CCD12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9252C8A-3817-4962-9D7D-9FB485CF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DD02E1-40E8-4B67-B694-57EE5327C1E2}"/>
              </a:ext>
            </a:extLst>
          </p:cNvPr>
          <p:cNvSpPr txBox="1"/>
          <p:nvPr/>
        </p:nvSpPr>
        <p:spPr>
          <a:xfrm>
            <a:off x="5196689" y="1325782"/>
            <a:ext cx="6797054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Seçilen alana ait özel bir isim girebilirsiniz.</a:t>
            </a:r>
          </a:p>
          <a:p>
            <a:r>
              <a:rPr lang="tr-TR" dirty="0">
                <a:solidFill>
                  <a:schemeClr val="bg1"/>
                </a:solidFill>
              </a:rPr>
              <a:t>Önceki girilen isim bu alanın makine adı idi.</a:t>
            </a:r>
          </a:p>
          <a:p>
            <a:r>
              <a:rPr lang="tr-TR" dirty="0">
                <a:solidFill>
                  <a:schemeClr val="bg1"/>
                </a:solidFill>
              </a:rPr>
              <a:t>Yani </a:t>
            </a:r>
            <a:r>
              <a:rPr lang="tr-TR" dirty="0" err="1">
                <a:solidFill>
                  <a:schemeClr val="bg1"/>
                </a:solidFill>
              </a:rPr>
              <a:t>database</a:t>
            </a:r>
            <a:r>
              <a:rPr lang="tr-TR" dirty="0">
                <a:solidFill>
                  <a:schemeClr val="bg1"/>
                </a:solidFill>
              </a:rPr>
              <a:t> tablosundaki </a:t>
            </a:r>
            <a:r>
              <a:rPr lang="tr-TR" dirty="0" err="1">
                <a:solidFill>
                  <a:schemeClr val="bg1"/>
                </a:solidFill>
              </a:rPr>
              <a:t>attribute</a:t>
            </a:r>
            <a:r>
              <a:rPr lang="tr-TR" dirty="0">
                <a:solidFill>
                  <a:schemeClr val="bg1"/>
                </a:solidFill>
              </a:rPr>
              <a:t> ismi gibi düşünülebilir.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94A0AD1-E51B-472E-A70C-4EECAF7D123B}"/>
              </a:ext>
            </a:extLst>
          </p:cNvPr>
          <p:cNvCxnSpPr>
            <a:cxnSpLocks/>
          </p:cNvCxnSpPr>
          <p:nvPr/>
        </p:nvCxnSpPr>
        <p:spPr>
          <a:xfrm flipH="1">
            <a:off x="818713" y="1877727"/>
            <a:ext cx="4294825" cy="767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78501675-06AA-4F8A-8EB5-4390FA58E69D}"/>
              </a:ext>
            </a:extLst>
          </p:cNvPr>
          <p:cNvSpPr txBox="1"/>
          <p:nvPr/>
        </p:nvSpPr>
        <p:spPr>
          <a:xfrm>
            <a:off x="5196689" y="2682584"/>
            <a:ext cx="4830168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Kullanıcıya, bu alanı doldururken rehberlik</a:t>
            </a:r>
          </a:p>
          <a:p>
            <a:r>
              <a:rPr lang="tr-TR" dirty="0">
                <a:solidFill>
                  <a:schemeClr val="bg1"/>
                </a:solidFill>
              </a:rPr>
              <a:t>etmesi amacıyla girilen yardımcı metin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5D67325C-1FC3-4FAD-9A4C-2252F059EEBD}"/>
              </a:ext>
            </a:extLst>
          </p:cNvPr>
          <p:cNvCxnSpPr>
            <a:cxnSpLocks/>
          </p:cNvCxnSpPr>
          <p:nvPr/>
        </p:nvCxnSpPr>
        <p:spPr>
          <a:xfrm flipH="1">
            <a:off x="907256" y="2860792"/>
            <a:ext cx="4206282" cy="175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5695A7E-95C5-4F72-8814-1AA13D81E50A}"/>
              </a:ext>
            </a:extLst>
          </p:cNvPr>
          <p:cNvSpPr txBox="1"/>
          <p:nvPr/>
        </p:nvSpPr>
        <p:spPr>
          <a:xfrm>
            <a:off x="5196689" y="3472764"/>
            <a:ext cx="654389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Kullanıcının bu alanı doldurması zorunlu ise işaretleyin.</a:t>
            </a:r>
          </a:p>
          <a:p>
            <a:r>
              <a:rPr lang="tr-TR" dirty="0">
                <a:solidFill>
                  <a:srgbClr val="C00000"/>
                </a:solidFill>
              </a:rPr>
              <a:t>(İşaretlenmesi durumunda kullanıcı 1 değeri vermek zorunda kalacaktır)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28005C86-8999-47F5-A141-4E363533A8AE}"/>
              </a:ext>
            </a:extLst>
          </p:cNvPr>
          <p:cNvCxnSpPr>
            <a:cxnSpLocks/>
          </p:cNvCxnSpPr>
          <p:nvPr/>
        </p:nvCxnSpPr>
        <p:spPr>
          <a:xfrm flipH="1">
            <a:off x="1186007" y="3963675"/>
            <a:ext cx="3873673" cy="369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345B798-F6D9-4B99-B1F6-A34FBB9AD394}"/>
              </a:ext>
            </a:extLst>
          </p:cNvPr>
          <p:cNvSpPr txBox="1"/>
          <p:nvPr/>
        </p:nvSpPr>
        <p:spPr>
          <a:xfrm>
            <a:off x="5196689" y="4455829"/>
            <a:ext cx="601835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Kullanıcının herhangi bir seçim yapmaması halinde gösterilecek durum</a:t>
            </a:r>
          </a:p>
          <a:p>
            <a:r>
              <a:rPr lang="tr-TR" dirty="0">
                <a:solidFill>
                  <a:schemeClr val="tx1">
                    <a:lumMod val="85000"/>
                  </a:schemeClr>
                </a:solidFill>
              </a:rPr>
              <a:t>(Eğer tik varsa değer 1, yoksa değer 0 olacaktır.)</a:t>
            </a: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06B1665-651B-4B4C-9FA6-03B6AA9EFEDA}"/>
              </a:ext>
            </a:extLst>
          </p:cNvPr>
          <p:cNvCxnSpPr>
            <a:cxnSpLocks/>
          </p:cNvCxnSpPr>
          <p:nvPr/>
        </p:nvCxnSpPr>
        <p:spPr>
          <a:xfrm flipH="1" flipV="1">
            <a:off x="1484769" y="4596083"/>
            <a:ext cx="3628769" cy="321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7FC6983-5B01-41F2-9371-3D2E94063034}"/>
              </a:ext>
            </a:extLst>
          </p:cNvPr>
          <p:cNvSpPr txBox="1"/>
          <p:nvPr/>
        </p:nvSpPr>
        <p:spPr>
          <a:xfrm>
            <a:off x="5196689" y="5690269"/>
            <a:ext cx="528862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 ve 0 değerli için gösterilecek mesaj metinleri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49A6BF5E-70BD-46A2-A493-69A51D6213D2}"/>
              </a:ext>
            </a:extLst>
          </p:cNvPr>
          <p:cNvCxnSpPr>
            <a:cxnSpLocks/>
          </p:cNvCxnSpPr>
          <p:nvPr/>
        </p:nvCxnSpPr>
        <p:spPr>
          <a:xfrm flipH="1" flipV="1">
            <a:off x="3829617" y="5690269"/>
            <a:ext cx="1283921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C9E5BDD-AE21-4294-A738-B9DAC9F5BED4}"/>
              </a:ext>
            </a:extLst>
          </p:cNvPr>
          <p:cNvSpPr/>
          <p:nvPr/>
        </p:nvSpPr>
        <p:spPr>
          <a:xfrm>
            <a:off x="451420" y="2592446"/>
            <a:ext cx="339156" cy="1221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62F5F32-9C4C-4AE5-BA3E-1B3EE2AC61A3}"/>
              </a:ext>
            </a:extLst>
          </p:cNvPr>
          <p:cNvSpPr/>
          <p:nvPr/>
        </p:nvSpPr>
        <p:spPr>
          <a:xfrm>
            <a:off x="446657" y="2975827"/>
            <a:ext cx="412974" cy="12217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8CAEAC8B-B809-465D-B4DD-F18A690B74A6}"/>
              </a:ext>
            </a:extLst>
          </p:cNvPr>
          <p:cNvSpPr/>
          <p:nvPr/>
        </p:nvSpPr>
        <p:spPr>
          <a:xfrm>
            <a:off x="565549" y="4272814"/>
            <a:ext cx="579832" cy="122179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5E7C8457-C478-433C-8835-EAD6CFAB701A}"/>
              </a:ext>
            </a:extLst>
          </p:cNvPr>
          <p:cNvSpPr/>
          <p:nvPr/>
        </p:nvSpPr>
        <p:spPr>
          <a:xfrm>
            <a:off x="565548" y="4541160"/>
            <a:ext cx="813195" cy="122179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8E546748-1E34-46CB-8944-4B27429D892A}"/>
              </a:ext>
            </a:extLst>
          </p:cNvPr>
          <p:cNvSpPr/>
          <p:nvPr/>
        </p:nvSpPr>
        <p:spPr>
          <a:xfrm>
            <a:off x="442939" y="5248842"/>
            <a:ext cx="3345101" cy="77339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459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63859E-ADD9-4B04-A916-F9F0BDBB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4BEF98-F2A1-4F5E-8624-316066A0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55385BB-50D5-4414-BB9F-BC97BBF5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F61FE0C-933E-4D79-B094-1A2800E0158C}"/>
              </a:ext>
            </a:extLst>
          </p:cNvPr>
          <p:cNvSpPr txBox="1"/>
          <p:nvPr/>
        </p:nvSpPr>
        <p:spPr>
          <a:xfrm>
            <a:off x="4101484" y="2769832"/>
            <a:ext cx="3215945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Tarih gösterim tipi belirleyin.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8C46399-B656-49D9-AC75-D67243338A06}"/>
              </a:ext>
            </a:extLst>
          </p:cNvPr>
          <p:cNvCxnSpPr/>
          <p:nvPr/>
        </p:nvCxnSpPr>
        <p:spPr>
          <a:xfrm flipH="1" flipV="1">
            <a:off x="1340528" y="2814221"/>
            <a:ext cx="2610035" cy="159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E5EFA4C-A073-4E2A-AEFE-EC6CDAA3449D}"/>
              </a:ext>
            </a:extLst>
          </p:cNvPr>
          <p:cNvSpPr/>
          <p:nvPr/>
        </p:nvSpPr>
        <p:spPr>
          <a:xfrm>
            <a:off x="439966" y="2542055"/>
            <a:ext cx="843528" cy="48689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107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1A3C6A0-970D-4718-8A22-DA07C0EE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E396B8-E970-4437-8B7B-3EA0E008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1F1147-C925-4D9C-A310-85EFE589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16DED3A-3E60-481F-B8D3-0F7059E47437}"/>
              </a:ext>
            </a:extLst>
          </p:cNvPr>
          <p:cNvSpPr txBox="1"/>
          <p:nvPr/>
        </p:nvSpPr>
        <p:spPr>
          <a:xfrm>
            <a:off x="5482884" y="4772382"/>
            <a:ext cx="6806672" cy="646331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tarih değeri için içeriğin oluşturulduğu tarihi seçebilir</a:t>
            </a:r>
          </a:p>
          <a:p>
            <a:r>
              <a:rPr lang="tr-TR" dirty="0">
                <a:solidFill>
                  <a:schemeClr val="bg1"/>
                </a:solidFill>
              </a:rPr>
              <a:t>veya özel bir tarihi girebilirsiniz.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B5D0C97-658B-4466-BD02-ECDB3BCA9005}"/>
              </a:ext>
            </a:extLst>
          </p:cNvPr>
          <p:cNvCxnSpPr>
            <a:cxnSpLocks/>
          </p:cNvCxnSpPr>
          <p:nvPr/>
        </p:nvCxnSpPr>
        <p:spPr>
          <a:xfrm flipH="1">
            <a:off x="1404938" y="5015620"/>
            <a:ext cx="3909447" cy="263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83DE60A6-8A48-4A32-B6AA-31A102A33135}"/>
              </a:ext>
            </a:extLst>
          </p:cNvPr>
          <p:cNvSpPr/>
          <p:nvPr/>
        </p:nvSpPr>
        <p:spPr>
          <a:xfrm>
            <a:off x="565549" y="4988835"/>
            <a:ext cx="794146" cy="597578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689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42039D-137B-41E0-8226-A068153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D36A5B-8328-423C-A344-0BFC1A86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570870B-84AD-4AE5-ACBA-651A4B31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38CF5B2-3D0C-4433-8860-CB1D7B1A0259}"/>
              </a:ext>
            </a:extLst>
          </p:cNvPr>
          <p:cNvSpPr txBox="1"/>
          <p:nvPr/>
        </p:nvSpPr>
        <p:spPr>
          <a:xfrm>
            <a:off x="5880534" y="4559167"/>
            <a:ext cx="580749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 olarak herhangi bir e-mail girilmemesi durumunda gösterilecek mail adresi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AF930F7-6AFE-470D-8CE9-C994722DF7E5}"/>
              </a:ext>
            </a:extLst>
          </p:cNvPr>
          <p:cNvCxnSpPr>
            <a:cxnSpLocks/>
          </p:cNvCxnSpPr>
          <p:nvPr/>
        </p:nvCxnSpPr>
        <p:spPr>
          <a:xfrm flipH="1">
            <a:off x="1101725" y="4861711"/>
            <a:ext cx="4574799" cy="75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3132FC67-C194-4F60-AF84-C3A6CE7A0988}"/>
              </a:ext>
            </a:extLst>
          </p:cNvPr>
          <p:cNvSpPr/>
          <p:nvPr/>
        </p:nvSpPr>
        <p:spPr>
          <a:xfrm>
            <a:off x="557938" y="4899025"/>
            <a:ext cx="508861" cy="11588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611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70CB655-C6F6-4D6D-8EC1-0F2990DD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BAE3F4-A214-41CE-817F-31C75BDC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F23E51C-860A-4DF8-A719-5F07852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E72917B-927B-4B59-B666-508DD589B528}"/>
              </a:ext>
            </a:extLst>
          </p:cNvPr>
          <p:cNvSpPr txBox="1"/>
          <p:nvPr/>
        </p:nvSpPr>
        <p:spPr>
          <a:xfrm>
            <a:off x="6419260" y="4647504"/>
            <a:ext cx="464407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 olarak belli bir tarihi zaman damgası alanı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timestramp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tr-TR" dirty="0">
                <a:solidFill>
                  <a:schemeClr val="bg1"/>
                </a:solidFill>
              </a:rPr>
              <a:t>için seçin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711CE18-43CE-4307-854A-05681916189D}"/>
              </a:ext>
            </a:extLst>
          </p:cNvPr>
          <p:cNvCxnSpPr/>
          <p:nvPr/>
        </p:nvCxnSpPr>
        <p:spPr>
          <a:xfrm flipH="1">
            <a:off x="2344848" y="4888871"/>
            <a:ext cx="3838669" cy="190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227D2045-40A4-48C9-B175-F4FD64A8E49D}"/>
              </a:ext>
            </a:extLst>
          </p:cNvPr>
          <p:cNvSpPr/>
          <p:nvPr/>
        </p:nvSpPr>
        <p:spPr>
          <a:xfrm>
            <a:off x="570311" y="4986990"/>
            <a:ext cx="1715689" cy="23985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554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F5012E-9B02-4146-8A37-C34A9A33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AEB627-82FA-4F5D-A41B-8790A0569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FABD10-F813-4F34-ADB9-421F99A9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A40D02C-AEAD-44B4-B0C4-F9F1EBDDDED0}"/>
              </a:ext>
            </a:extLst>
          </p:cNvPr>
          <p:cNvSpPr txBox="1"/>
          <p:nvPr/>
        </p:nvSpPr>
        <p:spPr>
          <a:xfrm>
            <a:off x="5291092" y="4334522"/>
            <a:ext cx="5965095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</a:t>
            </a:r>
            <a:r>
              <a:rPr lang="tr-TR" dirty="0" err="1">
                <a:solidFill>
                  <a:schemeClr val="bg1"/>
                </a:solidFill>
              </a:rPr>
              <a:t>comment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type’lardan</a:t>
            </a:r>
            <a:r>
              <a:rPr lang="tr-TR" dirty="0">
                <a:solidFill>
                  <a:schemeClr val="bg1"/>
                </a:solidFill>
              </a:rPr>
              <a:t> birini seçin.</a:t>
            </a:r>
          </a:p>
          <a:p>
            <a:r>
              <a:rPr lang="tr-TR" dirty="0">
                <a:solidFill>
                  <a:schemeClr val="bg1"/>
                </a:solidFill>
              </a:rPr>
              <a:t>Yeni bir </a:t>
            </a:r>
            <a:r>
              <a:rPr lang="tr-TR" dirty="0" err="1">
                <a:solidFill>
                  <a:schemeClr val="bg1"/>
                </a:solidFill>
              </a:rPr>
              <a:t>comment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oluşturabilirsiniz.</a:t>
            </a:r>
          </a:p>
          <a:p>
            <a:r>
              <a:rPr lang="tr-TR" dirty="0" err="1">
                <a:solidFill>
                  <a:srgbClr val="C00000"/>
                </a:solidFill>
              </a:rPr>
              <a:t>Bkz</a:t>
            </a:r>
            <a:r>
              <a:rPr lang="tr-TR" dirty="0">
                <a:solidFill>
                  <a:srgbClr val="C00000"/>
                </a:solidFill>
              </a:rPr>
              <a:t>: </a:t>
            </a:r>
            <a:r>
              <a:rPr lang="tr-TR" dirty="0" err="1">
                <a:solidFill>
                  <a:srgbClr val="C00000"/>
                </a:solidFill>
              </a:rPr>
              <a:t>Structure</a:t>
            </a:r>
            <a:r>
              <a:rPr lang="tr-TR" dirty="0">
                <a:solidFill>
                  <a:srgbClr val="C00000"/>
                </a:solidFill>
              </a:rPr>
              <a:t>/</a:t>
            </a:r>
            <a:r>
              <a:rPr lang="tr-TR" dirty="0" err="1">
                <a:solidFill>
                  <a:srgbClr val="C00000"/>
                </a:solidFill>
              </a:rPr>
              <a:t>Comment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Types</a:t>
            </a:r>
            <a:r>
              <a:rPr lang="tr-TR" dirty="0">
                <a:solidFill>
                  <a:srgbClr val="C00000"/>
                </a:solidFill>
              </a:rPr>
              <a:t>/</a:t>
            </a:r>
            <a:r>
              <a:rPr lang="tr-TR" dirty="0" err="1">
                <a:solidFill>
                  <a:srgbClr val="C00000"/>
                </a:solidFill>
              </a:rPr>
              <a:t>Add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Comment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 err="1">
                <a:solidFill>
                  <a:srgbClr val="C00000"/>
                </a:solidFill>
              </a:rPr>
              <a:t>Type</a:t>
            </a:r>
            <a:endParaRPr lang="tr-TR" dirty="0">
              <a:solidFill>
                <a:srgbClr val="C00000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023391C9-F627-47B0-BEC2-D9C0B5ED283B}"/>
              </a:ext>
            </a:extLst>
          </p:cNvPr>
          <p:cNvCxnSpPr>
            <a:cxnSpLocks/>
          </p:cNvCxnSpPr>
          <p:nvPr/>
        </p:nvCxnSpPr>
        <p:spPr>
          <a:xfrm flipH="1" flipV="1">
            <a:off x="1524000" y="2883694"/>
            <a:ext cx="3474128" cy="1599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D2C1C396-D2A7-4B80-8843-7CE5DFDF9036}"/>
              </a:ext>
            </a:extLst>
          </p:cNvPr>
          <p:cNvSpPr/>
          <p:nvPr/>
        </p:nvSpPr>
        <p:spPr>
          <a:xfrm>
            <a:off x="438308" y="2426198"/>
            <a:ext cx="1045211" cy="47654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3563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5C3389-361B-4043-9450-78105389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0A4020-22E1-4E9C-ABC5-DE6877A67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CF52C3F-356D-462B-90F0-2ADED2D0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0ECD05A-9CFD-45AC-A877-22A409E4B641}"/>
              </a:ext>
            </a:extLst>
          </p:cNvPr>
          <p:cNvSpPr txBox="1"/>
          <p:nvPr/>
        </p:nvSpPr>
        <p:spPr>
          <a:xfrm>
            <a:off x="6095999" y="2139114"/>
            <a:ext cx="4498347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Yorumların gösterim seçenekleri: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>
                <a:solidFill>
                  <a:srgbClr val="FFC000"/>
                </a:solidFill>
              </a:rPr>
              <a:t>Open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Post </a:t>
            </a:r>
            <a:r>
              <a:rPr lang="tr-TR" sz="800" dirty="0" err="1">
                <a:solidFill>
                  <a:schemeClr val="bg1"/>
                </a:solidFill>
              </a:rPr>
              <a:t>comments</a:t>
            </a:r>
            <a:r>
              <a:rPr lang="tr-TR" sz="800" dirty="0">
                <a:solidFill>
                  <a:schemeClr val="bg1"/>
                </a:solidFill>
              </a:rPr>
              <a:t> iznine sahip olan kullanıcıların yorum yazabilmesine hak tanır.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 err="1">
                <a:solidFill>
                  <a:srgbClr val="FFC000"/>
                </a:solidFill>
              </a:rPr>
              <a:t>Closed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Yorum yazma fonksiyonu kapalıdır. Ancak var olan yorumlar okunabilir.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</a:t>
            </a:r>
            <a:r>
              <a:rPr lang="tr-TR" sz="800" dirty="0">
                <a:solidFill>
                  <a:srgbClr val="FFC000"/>
                </a:solidFill>
              </a:rPr>
              <a:t>* </a:t>
            </a:r>
            <a:r>
              <a:rPr lang="tr-TR" sz="800" b="1" dirty="0" err="1">
                <a:solidFill>
                  <a:srgbClr val="FFC000"/>
                </a:solidFill>
              </a:rPr>
              <a:t>Hidden</a:t>
            </a:r>
            <a:r>
              <a:rPr lang="tr-TR" sz="800" dirty="0">
                <a:solidFill>
                  <a:srgbClr val="FFC000"/>
                </a:solidFill>
              </a:rPr>
              <a:t>: </a:t>
            </a:r>
            <a:r>
              <a:rPr lang="tr-TR" sz="800" dirty="0">
                <a:solidFill>
                  <a:schemeClr val="bg1"/>
                </a:solidFill>
              </a:rPr>
              <a:t>Yorumlar gizlidir. Hiç kimse yorum yazamaz veya okuyamaz.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2329EE9-1D6F-4157-BF06-A57A7B7BF70C}"/>
              </a:ext>
            </a:extLst>
          </p:cNvPr>
          <p:cNvCxnSpPr>
            <a:cxnSpLocks/>
          </p:cNvCxnSpPr>
          <p:nvPr/>
        </p:nvCxnSpPr>
        <p:spPr>
          <a:xfrm flipH="1">
            <a:off x="1250951" y="2479395"/>
            <a:ext cx="4760550" cy="1332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E8952790-BE63-4CC1-9960-B2B3AA18CB5C}"/>
              </a:ext>
            </a:extLst>
          </p:cNvPr>
          <p:cNvSpPr txBox="1"/>
          <p:nvPr/>
        </p:nvSpPr>
        <p:spPr>
          <a:xfrm>
            <a:off x="6095999" y="3321278"/>
            <a:ext cx="3276859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Yoruma ait yanıtların o yorum altında sırayla gösterimini sağlar.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E481C3F3-4AFA-4401-970A-1E0B4354C947}"/>
              </a:ext>
            </a:extLst>
          </p:cNvPr>
          <p:cNvCxnSpPr>
            <a:cxnSpLocks/>
          </p:cNvCxnSpPr>
          <p:nvPr/>
        </p:nvCxnSpPr>
        <p:spPr>
          <a:xfrm flipH="1">
            <a:off x="969169" y="3483619"/>
            <a:ext cx="5042332" cy="1403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D115EEC-10AD-4DB2-911C-066D33DC2CFF}"/>
              </a:ext>
            </a:extLst>
          </p:cNvPr>
          <p:cNvSpPr txBox="1"/>
          <p:nvPr/>
        </p:nvSpPr>
        <p:spPr>
          <a:xfrm>
            <a:off x="6095999" y="4040156"/>
            <a:ext cx="2225289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Bir sayfada gösterilecek </a:t>
            </a:r>
            <a:r>
              <a:rPr lang="tr-TR" sz="800" dirty="0" err="1">
                <a:solidFill>
                  <a:schemeClr val="bg1"/>
                </a:solidFill>
              </a:rPr>
              <a:t>max</a:t>
            </a:r>
            <a:r>
              <a:rPr lang="tr-TR" sz="800" dirty="0">
                <a:solidFill>
                  <a:schemeClr val="bg1"/>
                </a:solidFill>
              </a:rPr>
              <a:t> yorum sayısı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28F17157-C5D8-4B97-B4E8-B1C969A92A2C}"/>
              </a:ext>
            </a:extLst>
          </p:cNvPr>
          <p:cNvCxnSpPr>
            <a:cxnSpLocks/>
          </p:cNvCxnSpPr>
          <p:nvPr/>
        </p:nvCxnSpPr>
        <p:spPr>
          <a:xfrm flipH="1">
            <a:off x="1250951" y="4157889"/>
            <a:ext cx="4760550" cy="1080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A0A51A2-FAF1-4DFA-B4BE-020EA88110B9}"/>
              </a:ext>
            </a:extLst>
          </p:cNvPr>
          <p:cNvSpPr txBox="1"/>
          <p:nvPr/>
        </p:nvSpPr>
        <p:spPr>
          <a:xfrm>
            <a:off x="6095999" y="4775090"/>
            <a:ext cx="4312399" cy="21544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Cevap ekleme alanı da yorum ekleme bölümü gibi içerikle aynı sayfada yer alacak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54984C9-82DD-4E46-802B-6AD739ADE4A4}"/>
              </a:ext>
            </a:extLst>
          </p:cNvPr>
          <p:cNvCxnSpPr>
            <a:cxnSpLocks/>
          </p:cNvCxnSpPr>
          <p:nvPr/>
        </p:nvCxnSpPr>
        <p:spPr>
          <a:xfrm flipH="1">
            <a:off x="2157413" y="4935487"/>
            <a:ext cx="3854088" cy="574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2326544-7EDE-42D1-9012-169210086238}"/>
              </a:ext>
            </a:extLst>
          </p:cNvPr>
          <p:cNvSpPr txBox="1"/>
          <p:nvPr/>
        </p:nvSpPr>
        <p:spPr>
          <a:xfrm>
            <a:off x="6095999" y="5701129"/>
            <a:ext cx="4838184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Yorum yazacak kullanıcı için ön izleme yapma seçeneği.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Required</a:t>
            </a:r>
            <a:r>
              <a:rPr lang="tr-TR" sz="800" dirty="0">
                <a:solidFill>
                  <a:schemeClr val="bg1"/>
                </a:solidFill>
              </a:rPr>
              <a:t> seçilmesi durumunda kullanıcı ön izleme yapmadan yorumunu kaydedemeyecektir.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94997A0-091A-4DA4-8690-C21D9C2086D8}"/>
              </a:ext>
            </a:extLst>
          </p:cNvPr>
          <p:cNvCxnSpPr>
            <a:cxnSpLocks/>
          </p:cNvCxnSpPr>
          <p:nvPr/>
        </p:nvCxnSpPr>
        <p:spPr>
          <a:xfrm flipH="1" flipV="1">
            <a:off x="1173317" y="5858798"/>
            <a:ext cx="4838185" cy="19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19102E4E-6576-4A38-97C8-B6E129079C59}"/>
              </a:ext>
            </a:extLst>
          </p:cNvPr>
          <p:cNvSpPr/>
          <p:nvPr/>
        </p:nvSpPr>
        <p:spPr>
          <a:xfrm>
            <a:off x="480643" y="3753008"/>
            <a:ext cx="723469" cy="11890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D2130016-AF0F-4EA0-A237-521A5F1B1272}"/>
              </a:ext>
            </a:extLst>
          </p:cNvPr>
          <p:cNvSpPr/>
          <p:nvPr/>
        </p:nvSpPr>
        <p:spPr>
          <a:xfrm>
            <a:off x="390553" y="4874398"/>
            <a:ext cx="561948" cy="12217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720A333-A439-4A0C-AE98-E2DFBED910AD}"/>
              </a:ext>
            </a:extLst>
          </p:cNvPr>
          <p:cNvSpPr/>
          <p:nvPr/>
        </p:nvSpPr>
        <p:spPr>
          <a:xfrm>
            <a:off x="390917" y="5128424"/>
            <a:ext cx="796161" cy="28442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22BED299-8FF5-46B0-930C-C32F1B187FF6}"/>
              </a:ext>
            </a:extLst>
          </p:cNvPr>
          <p:cNvSpPr/>
          <p:nvPr/>
        </p:nvSpPr>
        <p:spPr>
          <a:xfrm>
            <a:off x="390916" y="5452192"/>
            <a:ext cx="1733159" cy="1221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98023E2-C45C-41EA-9F62-E2B2A5336BF5}"/>
              </a:ext>
            </a:extLst>
          </p:cNvPr>
          <p:cNvSpPr/>
          <p:nvPr/>
        </p:nvSpPr>
        <p:spPr>
          <a:xfrm>
            <a:off x="390917" y="5621530"/>
            <a:ext cx="728698" cy="47196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533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13FC5E-7553-4210-94AD-500077CD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A76505-8882-4332-9757-E9AEFC269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B3C203-0F9F-4AB7-A503-C2CE4B43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6904DB2-F6BA-4574-993A-B50381525B2F}"/>
              </a:ext>
            </a:extLst>
          </p:cNvPr>
          <p:cNvSpPr txBox="1"/>
          <p:nvPr/>
        </p:nvSpPr>
        <p:spPr>
          <a:xfrm>
            <a:off x="6575048" y="1760622"/>
            <a:ext cx="4806950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Kullanıcı tarafından doldurulmaması halinde otomatik atanacak </a:t>
            </a:r>
            <a:r>
              <a:rPr lang="tr-TR" dirty="0" err="1">
                <a:solidFill>
                  <a:srgbClr val="FFC000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>
                <a:solidFill>
                  <a:srgbClr val="FFC000"/>
                </a:solidFill>
              </a:rPr>
              <a:t>link </a:t>
            </a:r>
            <a:r>
              <a:rPr lang="tr-TR" dirty="0" err="1">
                <a:solidFill>
                  <a:srgbClr val="FFC000"/>
                </a:solidFill>
              </a:rPr>
              <a:t>text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değerleri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94B5C87-C5D8-4BF6-9F07-435C9800B5EA}"/>
              </a:ext>
            </a:extLst>
          </p:cNvPr>
          <p:cNvSpPr txBox="1"/>
          <p:nvPr/>
        </p:nvSpPr>
        <p:spPr>
          <a:xfrm>
            <a:off x="6575048" y="3026936"/>
            <a:ext cx="5251010" cy="175432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Internal</a:t>
            </a:r>
            <a:r>
              <a:rPr lang="tr-TR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links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Bu </a:t>
            </a:r>
            <a:r>
              <a:rPr lang="tr-TR" dirty="0" err="1">
                <a:solidFill>
                  <a:schemeClr val="bg1"/>
                </a:solidFill>
              </a:rPr>
              <a:t>websitesine</a:t>
            </a:r>
            <a:r>
              <a:rPr lang="tr-TR" dirty="0">
                <a:solidFill>
                  <a:schemeClr val="bg1"/>
                </a:solidFill>
              </a:rPr>
              <a:t> ait sunucularda bulunan dosyalar</a:t>
            </a:r>
          </a:p>
          <a:p>
            <a:r>
              <a:rPr lang="tr-TR" dirty="0">
                <a:solidFill>
                  <a:srgbClr val="FFFF00"/>
                </a:solidFill>
              </a:rPr>
              <a:t>(yani bu </a:t>
            </a:r>
            <a:r>
              <a:rPr lang="tr-TR" dirty="0" err="1">
                <a:solidFill>
                  <a:srgbClr val="FFFF00"/>
                </a:solidFill>
              </a:rPr>
              <a:t>websitesi</a:t>
            </a:r>
            <a:r>
              <a:rPr lang="tr-TR" dirty="0">
                <a:solidFill>
                  <a:srgbClr val="FFFF00"/>
                </a:solidFill>
              </a:rPr>
              <a:t> içerisinde herhangi bir sayfa olabilir.)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External</a:t>
            </a:r>
            <a:r>
              <a:rPr lang="tr-TR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4">
                    <a:lumMod val="50000"/>
                  </a:schemeClr>
                </a:solidFill>
              </a:rPr>
              <a:t>links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Herhangi bir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olabilir.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8BAB4DE-7626-4A89-8BF0-9454BB37DF51}"/>
              </a:ext>
            </a:extLst>
          </p:cNvPr>
          <p:cNvSpPr txBox="1"/>
          <p:nvPr/>
        </p:nvSpPr>
        <p:spPr>
          <a:xfrm>
            <a:off x="6575048" y="5263773"/>
            <a:ext cx="521649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FFF00"/>
                </a:solidFill>
              </a:rPr>
              <a:t>Link </a:t>
            </a:r>
            <a:r>
              <a:rPr lang="tr-TR" b="1" dirty="0" err="1">
                <a:solidFill>
                  <a:srgbClr val="FFFF00"/>
                </a:solidFill>
              </a:rPr>
              <a:t>text</a:t>
            </a:r>
            <a:r>
              <a:rPr lang="tr-TR" dirty="0">
                <a:solidFill>
                  <a:srgbClr val="FFFF0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Gerçek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adresinin manipülasyonu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DFA5FA6B-9743-4999-8D54-F1276BBCE00A}"/>
              </a:ext>
            </a:extLst>
          </p:cNvPr>
          <p:cNvCxnSpPr>
            <a:stCxn id="5" idx="1"/>
          </p:cNvCxnSpPr>
          <p:nvPr/>
        </p:nvCxnSpPr>
        <p:spPr>
          <a:xfrm flipH="1">
            <a:off x="1303699" y="2222287"/>
            <a:ext cx="5271349" cy="1562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1E9CE39B-5447-4BC7-A15D-C735C4DC0DF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58327" y="3904099"/>
            <a:ext cx="5016721" cy="1544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2C5AC20-9682-48ED-B18C-E487384B1CB9}"/>
              </a:ext>
            </a:extLst>
          </p:cNvPr>
          <p:cNvCxnSpPr/>
          <p:nvPr/>
        </p:nvCxnSpPr>
        <p:spPr>
          <a:xfrm flipH="1">
            <a:off x="1131683" y="5465341"/>
            <a:ext cx="5443365" cy="564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F7C3B76C-404B-47B5-B068-03E07254F93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88219" y="4708989"/>
            <a:ext cx="5586829" cy="739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9F8E6E7C-3FA6-4C21-840D-56FCCEDFCC5D}"/>
              </a:ext>
            </a:extLst>
          </p:cNvPr>
          <p:cNvSpPr/>
          <p:nvPr/>
        </p:nvSpPr>
        <p:spPr>
          <a:xfrm>
            <a:off x="478846" y="3760129"/>
            <a:ext cx="813195" cy="122179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EDA818F-8898-4DBA-93C9-99F7B298E61D}"/>
              </a:ext>
            </a:extLst>
          </p:cNvPr>
          <p:cNvSpPr/>
          <p:nvPr/>
        </p:nvSpPr>
        <p:spPr>
          <a:xfrm>
            <a:off x="564824" y="4646495"/>
            <a:ext cx="385296" cy="9389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DF1C068-F65F-451A-940B-13E8345927CE}"/>
              </a:ext>
            </a:extLst>
          </p:cNvPr>
          <p:cNvSpPr/>
          <p:nvPr/>
        </p:nvSpPr>
        <p:spPr>
          <a:xfrm>
            <a:off x="380602" y="5238502"/>
            <a:ext cx="1141017" cy="50507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1A928BC5-58A5-411C-821D-6B23B56B005E}"/>
              </a:ext>
            </a:extLst>
          </p:cNvPr>
          <p:cNvSpPr/>
          <p:nvPr/>
        </p:nvSpPr>
        <p:spPr>
          <a:xfrm>
            <a:off x="378562" y="5782877"/>
            <a:ext cx="669731" cy="48426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63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C1B6AD-8C78-4228-8A06-AC056172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1FE210-9DFC-4B99-9900-20BE9391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D70885F-A66F-47A8-8582-23B2FC22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3743C3-1E90-4600-A822-A2EB7F0D9A93}"/>
              </a:ext>
            </a:extLst>
          </p:cNvPr>
          <p:cNvSpPr txBox="1"/>
          <p:nvPr/>
        </p:nvSpPr>
        <p:spPr>
          <a:xfrm>
            <a:off x="6681765" y="4342383"/>
            <a:ext cx="429441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Geçerli değerler listesini doldurmak için geçerli değerleri elle her satırda 1 tane olacak şekilde girin.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0229A58-64C5-4911-A398-EFC0284B74D9}"/>
              </a:ext>
            </a:extLst>
          </p:cNvPr>
          <p:cNvSpPr/>
          <p:nvPr/>
        </p:nvSpPr>
        <p:spPr>
          <a:xfrm>
            <a:off x="355107" y="2059619"/>
            <a:ext cx="11727402" cy="1219504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86A3921-D183-4E90-B7D8-87CF54116C05}"/>
              </a:ext>
            </a:extLst>
          </p:cNvPr>
          <p:cNvCxnSpPr>
            <a:cxnSpLocks/>
          </p:cNvCxnSpPr>
          <p:nvPr/>
        </p:nvCxnSpPr>
        <p:spPr>
          <a:xfrm flipH="1" flipV="1">
            <a:off x="6991350" y="3362325"/>
            <a:ext cx="1628867" cy="9284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477C28-9AA8-4649-BBE9-628F5C5F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9DB51F-DD1E-4EEB-888E-EA2294AA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538D83-182A-4917-A3AB-C076B099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57EE475-42A9-4E45-BB72-C8CE1F9F4D5E}"/>
              </a:ext>
            </a:extLst>
          </p:cNvPr>
          <p:cNvSpPr txBox="1"/>
          <p:nvPr/>
        </p:nvSpPr>
        <p:spPr>
          <a:xfrm>
            <a:off x="6906828" y="4962617"/>
            <a:ext cx="412029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Değer girilmemesi durumunda atanacak varsayılan değer seçimi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F056134-29C0-426A-9D5F-BA02040C3C50}"/>
              </a:ext>
            </a:extLst>
          </p:cNvPr>
          <p:cNvCxnSpPr>
            <a:cxnSpLocks/>
          </p:cNvCxnSpPr>
          <p:nvPr/>
        </p:nvCxnSpPr>
        <p:spPr>
          <a:xfrm flipH="1" flipV="1">
            <a:off x="1120775" y="4639451"/>
            <a:ext cx="5660271" cy="64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F79B1B58-8332-4A06-A1BD-2475C0123C60}"/>
              </a:ext>
            </a:extLst>
          </p:cNvPr>
          <p:cNvSpPr/>
          <p:nvPr/>
        </p:nvSpPr>
        <p:spPr>
          <a:xfrm>
            <a:off x="486173" y="4040542"/>
            <a:ext cx="556815" cy="922075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471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B1D2BA7-16FA-4A84-8E7A-7669DFB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383964-E496-4F64-99DD-BE3FBD1F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AEA1C8-4FD6-45D1-A170-B6A05D5D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2363265-1B61-4A21-9685-17A878644E9A}"/>
              </a:ext>
            </a:extLst>
          </p:cNvPr>
          <p:cNvSpPr txBox="1"/>
          <p:nvPr/>
        </p:nvSpPr>
        <p:spPr>
          <a:xfrm>
            <a:off x="6919403" y="5158068"/>
            <a:ext cx="255972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 </a:t>
            </a:r>
            <a:r>
              <a:rPr lang="en-US" dirty="0" err="1">
                <a:solidFill>
                  <a:schemeClr val="bg1"/>
                </a:solidFill>
              </a:rPr>
              <a:t>kullanıcı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profili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C5434482-B39C-4290-B7E8-6B08055F2505}"/>
              </a:ext>
            </a:extLst>
          </p:cNvPr>
          <p:cNvCxnSpPr>
            <a:cxnSpLocks/>
          </p:cNvCxnSpPr>
          <p:nvPr/>
        </p:nvCxnSpPr>
        <p:spPr>
          <a:xfrm flipH="1" flipV="1">
            <a:off x="2381250" y="933450"/>
            <a:ext cx="5353050" cy="4105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ikdörtgen 6">
            <a:extLst>
              <a:ext uri="{FF2B5EF4-FFF2-40B4-BE49-F238E27FC236}">
                <a16:creationId xmlns:a16="http://schemas.microsoft.com/office/drawing/2014/main" id="{4A501805-04E8-410C-B1E9-3BEBDB8AFF3C}"/>
              </a:ext>
            </a:extLst>
          </p:cNvPr>
          <p:cNvSpPr/>
          <p:nvPr/>
        </p:nvSpPr>
        <p:spPr>
          <a:xfrm>
            <a:off x="1735931" y="638176"/>
            <a:ext cx="621507" cy="24959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1631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DC77373-90E9-42A2-BA96-A7569AC6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5316F1-028C-45AC-B6DC-7616DAAB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3710A24-774F-4A64-8D76-EC1DB4C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1415B70-6A4D-45F9-97E8-0BDB47633E76}"/>
              </a:ext>
            </a:extLst>
          </p:cNvPr>
          <p:cNvSpPr txBox="1"/>
          <p:nvPr/>
        </p:nvSpPr>
        <p:spPr>
          <a:xfrm>
            <a:off x="6165410" y="999202"/>
            <a:ext cx="6102036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alanın amacı listeden farklı olarak; kullanıcıya, değeri listeden seçmek yerine kendisinin elle girebileceği bir alan sağlamak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2CC080B-2D96-4713-86AC-C92874773935}"/>
              </a:ext>
            </a:extLst>
          </p:cNvPr>
          <p:cNvSpPr txBox="1"/>
          <p:nvPr/>
        </p:nvSpPr>
        <p:spPr>
          <a:xfrm>
            <a:off x="6165410" y="2444739"/>
            <a:ext cx="228139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Toplam hane sayısı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4503C33-98A2-42BE-A3BB-FC7171386898}"/>
              </a:ext>
            </a:extLst>
          </p:cNvPr>
          <p:cNvSpPr txBox="1"/>
          <p:nvPr/>
        </p:nvSpPr>
        <p:spPr>
          <a:xfrm>
            <a:off x="6165410" y="3618720"/>
            <a:ext cx="288412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Virgül sonrası hane sayısı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2326A49F-941F-4B40-9366-BCB6A06D98B5}"/>
              </a:ext>
            </a:extLst>
          </p:cNvPr>
          <p:cNvCxnSpPr>
            <a:cxnSpLocks/>
          </p:cNvCxnSpPr>
          <p:nvPr/>
        </p:nvCxnSpPr>
        <p:spPr>
          <a:xfrm flipH="1" flipV="1">
            <a:off x="783431" y="2222287"/>
            <a:ext cx="5312569" cy="397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BBC3794-2BB4-4801-9EBE-B4ECFC018028}"/>
              </a:ext>
            </a:extLst>
          </p:cNvPr>
          <p:cNvCxnSpPr>
            <a:cxnSpLocks/>
          </p:cNvCxnSpPr>
          <p:nvPr/>
        </p:nvCxnSpPr>
        <p:spPr>
          <a:xfrm flipH="1" flipV="1">
            <a:off x="721080" y="2639956"/>
            <a:ext cx="5305512" cy="1141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AF53465F-F243-4AB3-84BF-0E9DBEE0636A}"/>
              </a:ext>
            </a:extLst>
          </p:cNvPr>
          <p:cNvSpPr/>
          <p:nvPr/>
        </p:nvSpPr>
        <p:spPr>
          <a:xfrm>
            <a:off x="374393" y="2046609"/>
            <a:ext cx="368874" cy="31559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AB4401A-D96B-4301-84C3-B833208B8721}"/>
              </a:ext>
            </a:extLst>
          </p:cNvPr>
          <p:cNvSpPr/>
          <p:nvPr/>
        </p:nvSpPr>
        <p:spPr>
          <a:xfrm>
            <a:off x="374392" y="2493849"/>
            <a:ext cx="311407" cy="292214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9582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067B838-70F7-402B-A8C6-CAEF5206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90656D-6CA1-43C9-9289-4D2DFBEC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BFF855-B571-4373-BFD8-97C4E11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6F09601-2440-47CA-872B-E5A84EC55B00}"/>
              </a:ext>
            </a:extLst>
          </p:cNvPr>
          <p:cNvSpPr txBox="1"/>
          <p:nvPr/>
        </p:nvSpPr>
        <p:spPr>
          <a:xfrm>
            <a:off x="6720396" y="3497802"/>
            <a:ext cx="5009705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En küçük, en büyük değer sınırları ve </a:t>
            </a:r>
          </a:p>
          <a:p>
            <a:r>
              <a:rPr lang="tr-TR" dirty="0">
                <a:solidFill>
                  <a:schemeClr val="bg1"/>
                </a:solidFill>
              </a:rPr>
              <a:t>ön, son ekler </a:t>
            </a:r>
            <a:r>
              <a:rPr lang="tr-TR" dirty="0">
                <a:solidFill>
                  <a:srgbClr val="FFFF00"/>
                </a:solidFill>
              </a:rPr>
              <a:t>(</a:t>
            </a:r>
            <a:r>
              <a:rPr lang="tr-TR" b="1" u="sng" dirty="0">
                <a:solidFill>
                  <a:srgbClr val="FFFF00"/>
                </a:solidFill>
              </a:rPr>
              <a:t>$</a:t>
            </a:r>
            <a:r>
              <a:rPr lang="tr-TR" dirty="0">
                <a:solidFill>
                  <a:srgbClr val="FFFF00"/>
                </a:solidFill>
              </a:rPr>
              <a:t>14.99 veya 120 </a:t>
            </a:r>
            <a:r>
              <a:rPr lang="tr-TR" b="1" u="sng" dirty="0">
                <a:solidFill>
                  <a:srgbClr val="FFFF00"/>
                </a:solidFill>
              </a:rPr>
              <a:t>km/s </a:t>
            </a:r>
            <a:r>
              <a:rPr lang="tr-TR" dirty="0">
                <a:solidFill>
                  <a:srgbClr val="FFFF00"/>
                </a:solidFill>
              </a:rPr>
              <a:t>gibi…)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FCA36FE-CC82-43C2-B1EA-698AF1BCF23C}"/>
              </a:ext>
            </a:extLst>
          </p:cNvPr>
          <p:cNvCxnSpPr>
            <a:cxnSpLocks/>
          </p:cNvCxnSpPr>
          <p:nvPr/>
        </p:nvCxnSpPr>
        <p:spPr>
          <a:xfrm flipH="1">
            <a:off x="1420428" y="3820968"/>
            <a:ext cx="5299968" cy="82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6585DEE4-3D9E-4BE7-82F9-4CD2D7F61CA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20428" y="3820968"/>
            <a:ext cx="5299968" cy="1203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47C291A0-7D31-40FE-A7C1-7AC9B85A740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44825" y="3820968"/>
            <a:ext cx="3675571" cy="1573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FDE01E2-A40D-4F62-B3C4-1AF78AE9D8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44825" y="3820968"/>
            <a:ext cx="3675571" cy="2008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5BDF0A9-5DB7-4955-B4CE-536B83608A0C}"/>
              </a:ext>
            </a:extLst>
          </p:cNvPr>
          <p:cNvSpPr/>
          <p:nvPr/>
        </p:nvSpPr>
        <p:spPr>
          <a:xfrm>
            <a:off x="403402" y="4480974"/>
            <a:ext cx="953911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B66F6DD-ECD6-4EDC-B6DA-E529D20EEA04}"/>
              </a:ext>
            </a:extLst>
          </p:cNvPr>
          <p:cNvSpPr/>
          <p:nvPr/>
        </p:nvSpPr>
        <p:spPr>
          <a:xfrm>
            <a:off x="403402" y="4907256"/>
            <a:ext cx="953911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AE8F9CBF-7AE4-42A8-A9B3-A8811A7C4813}"/>
              </a:ext>
            </a:extLst>
          </p:cNvPr>
          <p:cNvSpPr/>
          <p:nvPr/>
        </p:nvSpPr>
        <p:spPr>
          <a:xfrm>
            <a:off x="403402" y="5319930"/>
            <a:ext cx="2616023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C4DFD02-FC16-4923-8AE7-F6C873C2A4E5}"/>
              </a:ext>
            </a:extLst>
          </p:cNvPr>
          <p:cNvSpPr/>
          <p:nvPr/>
        </p:nvSpPr>
        <p:spPr>
          <a:xfrm>
            <a:off x="403402" y="5746212"/>
            <a:ext cx="2616023" cy="26705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5019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BD75E8-C916-4D34-891C-706919AD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4F9C40-22B9-4B76-958A-E1AAD3CA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DC8770-CD81-412A-B61F-85C8FBF4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B33DF4E-5AD3-463C-9823-3F96F358EDA4}"/>
              </a:ext>
            </a:extLst>
          </p:cNvPr>
          <p:cNvSpPr txBox="1"/>
          <p:nvPr/>
        </p:nvSpPr>
        <p:spPr>
          <a:xfrm>
            <a:off x="5557421" y="3117827"/>
            <a:ext cx="32960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Referans edilecek tip seçimi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1A8F1F6-C8A2-4D0F-992C-F5DED6C4F297}"/>
              </a:ext>
            </a:extLst>
          </p:cNvPr>
          <p:cNvCxnSpPr>
            <a:cxnSpLocks/>
          </p:cNvCxnSpPr>
          <p:nvPr/>
        </p:nvCxnSpPr>
        <p:spPr>
          <a:xfrm flipH="1" flipV="1">
            <a:off x="1589103" y="3302493"/>
            <a:ext cx="38529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6862C37-B218-4C12-8F66-24A7599C9B41}"/>
              </a:ext>
            </a:extLst>
          </p:cNvPr>
          <p:cNvSpPr/>
          <p:nvPr/>
        </p:nvSpPr>
        <p:spPr>
          <a:xfrm>
            <a:off x="403402" y="2038191"/>
            <a:ext cx="1070293" cy="259412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37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673C80-1F78-4758-B6EA-28335EC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F9DF29-72AB-46B3-822B-B600FF87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7329A03-4665-40A8-9DEE-8E676C39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DBB8DD2-4D71-403C-988F-30B703CFEBF0}"/>
              </a:ext>
            </a:extLst>
          </p:cNvPr>
          <p:cNvSpPr txBox="1"/>
          <p:nvPr/>
        </p:nvSpPr>
        <p:spPr>
          <a:xfrm>
            <a:off x="6095999" y="2967335"/>
            <a:ext cx="516762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chemeClr val="bg1"/>
                </a:solidFill>
              </a:rPr>
              <a:t>Referans metodu</a:t>
            </a:r>
            <a:r>
              <a:rPr lang="tr-TR" sz="1200" dirty="0">
                <a:solidFill>
                  <a:schemeClr val="bg1"/>
                </a:solidFill>
              </a:rPr>
              <a:t>: İçeriklerin hangi yöntemle </a:t>
            </a:r>
            <a:r>
              <a:rPr lang="tr-TR" sz="1200" dirty="0" err="1">
                <a:solidFill>
                  <a:schemeClr val="bg1"/>
                </a:solidFill>
              </a:rPr>
              <a:t>refere</a:t>
            </a:r>
            <a:r>
              <a:rPr lang="tr-TR" sz="1200" dirty="0">
                <a:solidFill>
                  <a:schemeClr val="bg1"/>
                </a:solidFill>
              </a:rPr>
              <a:t> edildiğini seçiyorsunuz.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01FEF36-2BF5-4A2E-86AB-4AF0140095D3}"/>
              </a:ext>
            </a:extLst>
          </p:cNvPr>
          <p:cNvSpPr txBox="1"/>
          <p:nvPr/>
        </p:nvSpPr>
        <p:spPr>
          <a:xfrm>
            <a:off x="6096001" y="3671210"/>
            <a:ext cx="4762499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schemeClr val="bg1"/>
                </a:solidFill>
              </a:rPr>
              <a:t>Default</a:t>
            </a:r>
            <a:r>
              <a:rPr lang="tr-TR" sz="1200" dirty="0">
                <a:solidFill>
                  <a:schemeClr val="bg1"/>
                </a:solidFill>
              </a:rPr>
              <a:t> seçip aralarında henüz bağ olmayan </a:t>
            </a:r>
            <a:r>
              <a:rPr lang="tr-TR" sz="1200" dirty="0" err="1">
                <a:solidFill>
                  <a:schemeClr val="bg1"/>
                </a:solidFill>
              </a:rPr>
              <a:t>database</a:t>
            </a:r>
            <a:r>
              <a:rPr lang="tr-TR" sz="1200" dirty="0">
                <a:solidFill>
                  <a:schemeClr val="bg1"/>
                </a:solidFill>
              </a:rPr>
              <a:t> varlıklarını bağlayabilirsiniz.</a:t>
            </a:r>
          </a:p>
          <a:p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99CDEFA-ACF9-4637-85E8-29A09D675BAD}"/>
              </a:ext>
            </a:extLst>
          </p:cNvPr>
          <p:cNvCxnSpPr>
            <a:cxnSpLocks/>
          </p:cNvCxnSpPr>
          <p:nvPr/>
        </p:nvCxnSpPr>
        <p:spPr>
          <a:xfrm flipH="1">
            <a:off x="2419350" y="4095750"/>
            <a:ext cx="3533775" cy="895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6842E40D-F372-4F60-A85E-78792C4C2245}"/>
              </a:ext>
            </a:extLst>
          </p:cNvPr>
          <p:cNvSpPr txBox="1"/>
          <p:nvPr/>
        </p:nvSpPr>
        <p:spPr>
          <a:xfrm>
            <a:off x="6095999" y="4602585"/>
            <a:ext cx="552865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Hangi tip içeriklerle birlikte kullanacağınızı seçin.</a:t>
            </a:r>
          </a:p>
          <a:p>
            <a:r>
              <a:rPr lang="tr-TR" sz="1200" dirty="0">
                <a:solidFill>
                  <a:schemeClr val="bg1"/>
                </a:solidFill>
              </a:rPr>
              <a:t>Bu işlem sonucunda </a:t>
            </a:r>
            <a:r>
              <a:rPr lang="tr-TR" sz="1200" dirty="0" err="1">
                <a:solidFill>
                  <a:schemeClr val="bg1"/>
                </a:solidFill>
              </a:rPr>
              <a:t>database’de</a:t>
            </a:r>
            <a:r>
              <a:rPr lang="tr-TR" sz="1200" dirty="0">
                <a:solidFill>
                  <a:schemeClr val="bg1"/>
                </a:solidFill>
              </a:rPr>
              <a:t> seçilen varlık türleri arasında bağlantılar otomatik oluşturulur. </a:t>
            </a:r>
            <a:r>
              <a:rPr lang="tr-TR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(Birden çoğa, çoktan çoğa vb.)</a:t>
            </a:r>
          </a:p>
          <a:p>
            <a:r>
              <a:rPr lang="tr-TR" sz="1200" dirty="0">
                <a:solidFill>
                  <a:srgbClr val="C00000"/>
                </a:solidFill>
              </a:rPr>
              <a:t>----------</a:t>
            </a:r>
            <a:r>
              <a:rPr lang="tr-TR" sz="1200" b="1" dirty="0">
                <a:solidFill>
                  <a:srgbClr val="C00000"/>
                </a:solidFill>
              </a:rPr>
              <a:t>Bağlantı (İlişki) Türleri Hakkında</a:t>
            </a:r>
            <a:r>
              <a:rPr lang="tr-TR" sz="1200" dirty="0">
                <a:solidFill>
                  <a:srgbClr val="C00000"/>
                </a:solidFill>
              </a:rPr>
              <a:t>--------------------------------------------------</a:t>
            </a:r>
          </a:p>
          <a:p>
            <a:r>
              <a:rPr lang="tr-TR" sz="1200" dirty="0" err="1">
                <a:solidFill>
                  <a:srgbClr val="FFC000"/>
                </a:solidFill>
              </a:rPr>
              <a:t>Bkz</a:t>
            </a:r>
            <a:r>
              <a:rPr lang="tr-TR" sz="1200" dirty="0">
                <a:solidFill>
                  <a:srgbClr val="FFC000"/>
                </a:solidFill>
              </a:rPr>
              <a:t>: </a:t>
            </a:r>
            <a:r>
              <a:rPr lang="tr-TR" sz="12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https://teknikakil.com/veritabani/veritabani-tasarimi/veritabaninda-iliski-turleri-bire-bir-bire-cok-coka-cok/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>
                <a:solidFill>
                  <a:srgbClr val="FFFF00"/>
                </a:solidFill>
              </a:rPr>
              <a:t>(Türkçe kaynak)</a:t>
            </a:r>
          </a:p>
          <a:p>
            <a:r>
              <a:rPr lang="tr-TR" sz="1200" dirty="0" err="1">
                <a:solidFill>
                  <a:srgbClr val="FFC000"/>
                </a:solidFill>
              </a:rPr>
              <a:t>Bkz</a:t>
            </a:r>
            <a:r>
              <a:rPr lang="tr-TR" sz="1200" dirty="0">
                <a:solidFill>
                  <a:srgbClr val="FFC000"/>
                </a:solidFill>
              </a:rPr>
              <a:t>: </a:t>
            </a:r>
            <a:r>
              <a:rPr lang="tr-TR" sz="12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https://database.guide/the-3-types-of-relationships-in-database-design/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>
                <a:solidFill>
                  <a:srgbClr val="FFFF00"/>
                </a:solidFill>
              </a:rPr>
              <a:t>(İngilizce kaynak)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944A65EE-6E03-4E47-A00A-098615EB1E1F}"/>
              </a:ext>
            </a:extLst>
          </p:cNvPr>
          <p:cNvCxnSpPr>
            <a:cxnSpLocks/>
          </p:cNvCxnSpPr>
          <p:nvPr/>
        </p:nvCxnSpPr>
        <p:spPr>
          <a:xfrm flipH="1">
            <a:off x="2073244" y="3273475"/>
            <a:ext cx="3866205" cy="1569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D108EEFF-F31D-41B7-8863-0DE3C6530B26}"/>
              </a:ext>
            </a:extLst>
          </p:cNvPr>
          <p:cNvCxnSpPr>
            <a:cxnSpLocks/>
          </p:cNvCxnSpPr>
          <p:nvPr/>
        </p:nvCxnSpPr>
        <p:spPr>
          <a:xfrm flipH="1">
            <a:off x="1176951" y="5387415"/>
            <a:ext cx="4762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7132D04-96C1-4DD6-9C26-391B8BBA330A}"/>
              </a:ext>
            </a:extLst>
          </p:cNvPr>
          <p:cNvSpPr/>
          <p:nvPr/>
        </p:nvSpPr>
        <p:spPr>
          <a:xfrm>
            <a:off x="484198" y="4720956"/>
            <a:ext cx="1589046" cy="22251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D77D90A-63B9-4CC2-9588-8CC3B1C722C0}"/>
              </a:ext>
            </a:extLst>
          </p:cNvPr>
          <p:cNvSpPr/>
          <p:nvPr/>
        </p:nvSpPr>
        <p:spPr>
          <a:xfrm>
            <a:off x="484198" y="4967280"/>
            <a:ext cx="1816090" cy="12217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4E8A4765-784D-4665-B20B-87B29091FD2A}"/>
              </a:ext>
            </a:extLst>
          </p:cNvPr>
          <p:cNvSpPr/>
          <p:nvPr/>
        </p:nvSpPr>
        <p:spPr>
          <a:xfrm>
            <a:off x="484198" y="5113265"/>
            <a:ext cx="592127" cy="44219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2972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4D6C6A-9E1B-46D2-979D-C0F2B8C7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Diğer referans alanları da benzer şekilde oluşturulur.</a:t>
            </a:r>
          </a:p>
        </p:txBody>
      </p:sp>
    </p:spTree>
    <p:extLst>
      <p:ext uri="{BB962C8B-B14F-4D97-AF65-F5344CB8AC3E}">
        <p14:creationId xmlns:p14="http://schemas.microsoft.com/office/powerpoint/2010/main" val="222159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9872F8C-C009-44BF-A31D-30CBC3D2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96BC9E-9266-46C7-99DD-7161C620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274649-178C-4BDC-A906-46C54BF7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BB9A014-9E4D-4F3B-8478-AD5F5C82C5C3}"/>
              </a:ext>
            </a:extLst>
          </p:cNvPr>
          <p:cNvSpPr txBox="1"/>
          <p:nvPr/>
        </p:nvSpPr>
        <p:spPr>
          <a:xfrm>
            <a:off x="6587231" y="1417638"/>
            <a:ext cx="499215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Gösterimi sıralamak için kırmızı alandaki işaretleri sürükle-bırak yapabilirsiniz.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Birden fazla kalıp hazırlamak için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bkz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Structure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Display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Modes</a:t>
            </a:r>
            <a:r>
              <a:rPr lang="tr-T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/Form </a:t>
            </a:r>
            <a:r>
              <a:rPr lang="tr-T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Modes</a:t>
            </a:r>
            <a:endParaRPr lang="tr-T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İçeriğe ait alanları daha ayrıntılı düzenleme için bir sonraki </a:t>
            </a:r>
            <a:r>
              <a:rPr lang="tr-TR" dirty="0" err="1">
                <a:solidFill>
                  <a:schemeClr val="bg1"/>
                </a:solidFill>
              </a:rPr>
              <a:t>slayta</a:t>
            </a:r>
            <a:r>
              <a:rPr lang="tr-TR" dirty="0">
                <a:solidFill>
                  <a:schemeClr val="bg1"/>
                </a:solidFill>
              </a:rPr>
              <a:t> geçin.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82B12777-0BA8-4193-AFE1-E7C8479A1965}"/>
              </a:ext>
            </a:extLst>
          </p:cNvPr>
          <p:cNvSpPr/>
          <p:nvPr/>
        </p:nvSpPr>
        <p:spPr>
          <a:xfrm>
            <a:off x="416459" y="2082297"/>
            <a:ext cx="196157" cy="3856776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FE15EF1-986F-444E-8240-F051295BA3AE}"/>
              </a:ext>
            </a:extLst>
          </p:cNvPr>
          <p:cNvCxnSpPr/>
          <p:nvPr/>
        </p:nvCxnSpPr>
        <p:spPr>
          <a:xfrm flipH="1">
            <a:off x="679010" y="2222287"/>
            <a:ext cx="5794218" cy="1516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27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4C0AB9-AE24-4F6D-8413-073519DA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D783DF-A9CC-4ADA-B738-B5512E1D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10554574" cy="3636511"/>
          </a:xfrm>
        </p:spPr>
        <p:txBody>
          <a:bodyPr/>
          <a:lstStyle/>
          <a:p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8C00758-722B-4BA2-943B-0156FD86D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B0EDD5DA-99D0-43BB-BC58-F963EB05F4FB}"/>
              </a:ext>
            </a:extLst>
          </p:cNvPr>
          <p:cNvSpPr txBox="1"/>
          <p:nvPr/>
        </p:nvSpPr>
        <p:spPr>
          <a:xfrm>
            <a:off x="6209277" y="532244"/>
            <a:ext cx="5480481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İçeriğin gösterim formatları</a:t>
            </a:r>
          </a:p>
          <a:p>
            <a:r>
              <a:rPr lang="tr-TR" dirty="0">
                <a:solidFill>
                  <a:schemeClr val="bg1"/>
                </a:solidFill>
              </a:rPr>
              <a:t>Diğer gösterim formatlarına ulaşmak için kırmızı oku takip edin 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(Özelleştirmek için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bkz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Sturcture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Display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Modes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View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6">
                    <a:lumMod val="75000"/>
                  </a:schemeClr>
                </a:solidFill>
              </a:rPr>
              <a:t>Modes</a:t>
            </a:r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70F85D65-2115-4F4E-A59D-4E53D6CC6CBF}"/>
              </a:ext>
            </a:extLst>
          </p:cNvPr>
          <p:cNvCxnSpPr/>
          <p:nvPr/>
        </p:nvCxnSpPr>
        <p:spPr>
          <a:xfrm flipH="1">
            <a:off x="2006354" y="1269507"/>
            <a:ext cx="4089647" cy="42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D4DBA98-8773-47CD-A135-730B07B7E808}"/>
              </a:ext>
            </a:extLst>
          </p:cNvPr>
          <p:cNvSpPr/>
          <p:nvPr/>
        </p:nvSpPr>
        <p:spPr>
          <a:xfrm>
            <a:off x="408374" y="1624614"/>
            <a:ext cx="1597980" cy="16867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EE47478-5123-4C1B-AD83-FF7EDE204CD7}"/>
              </a:ext>
            </a:extLst>
          </p:cNvPr>
          <p:cNvSpPr txBox="1"/>
          <p:nvPr/>
        </p:nvSpPr>
        <p:spPr>
          <a:xfrm>
            <a:off x="8451257" y="1793651"/>
            <a:ext cx="2319866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Alan bilgilerinin gösterim şekli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Örn</a:t>
            </a:r>
            <a:r>
              <a:rPr lang="tr-TR" sz="1200" b="1" dirty="0">
                <a:solidFill>
                  <a:srgbClr val="FFFF00"/>
                </a:solidFill>
              </a:rPr>
              <a:t> (</a:t>
            </a:r>
            <a:r>
              <a:rPr lang="tr-TR" sz="1200" b="1" dirty="0" err="1">
                <a:solidFill>
                  <a:srgbClr val="FFFF00"/>
                </a:solidFill>
              </a:rPr>
              <a:t>Above</a:t>
            </a:r>
            <a:r>
              <a:rPr lang="tr-TR" sz="1200" b="1" dirty="0">
                <a:solidFill>
                  <a:srgbClr val="FFFF00"/>
                </a:solidFill>
              </a:rPr>
              <a:t>)</a:t>
            </a:r>
          </a:p>
          <a:p>
            <a:r>
              <a:rPr lang="tr-TR" sz="1200" dirty="0">
                <a:solidFill>
                  <a:schemeClr val="bg1"/>
                </a:solidFill>
              </a:rPr>
              <a:t>Value:</a:t>
            </a:r>
          </a:p>
          <a:p>
            <a:r>
              <a:rPr lang="tr-TR" sz="1200" dirty="0">
                <a:solidFill>
                  <a:schemeClr val="bg1"/>
                </a:solidFill>
              </a:rPr>
              <a:t>5</a:t>
            </a:r>
          </a:p>
          <a:p>
            <a:r>
              <a:rPr lang="tr-TR" sz="1200" b="1" dirty="0">
                <a:solidFill>
                  <a:srgbClr val="FFFF00"/>
                </a:solidFill>
              </a:rPr>
              <a:t>Örn2 (</a:t>
            </a:r>
            <a:r>
              <a:rPr lang="tr-TR" sz="1200" b="1" dirty="0" err="1">
                <a:solidFill>
                  <a:srgbClr val="FFFF00"/>
                </a:solidFill>
              </a:rPr>
              <a:t>Inline</a:t>
            </a:r>
            <a:r>
              <a:rPr lang="tr-TR" sz="1200" b="1" dirty="0">
                <a:solidFill>
                  <a:srgbClr val="FFFF00"/>
                </a:solidFill>
              </a:rPr>
              <a:t>)</a:t>
            </a:r>
          </a:p>
          <a:p>
            <a:r>
              <a:rPr lang="tr-TR" sz="1200" dirty="0">
                <a:solidFill>
                  <a:schemeClr val="bg1"/>
                </a:solidFill>
              </a:rPr>
              <a:t>Value: 5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EE26A5C-75FC-42DA-BE67-B6461C5E7BE1}"/>
              </a:ext>
            </a:extLst>
          </p:cNvPr>
          <p:cNvCxnSpPr>
            <a:cxnSpLocks/>
          </p:cNvCxnSpPr>
          <p:nvPr/>
        </p:nvCxnSpPr>
        <p:spPr>
          <a:xfrm flipH="1">
            <a:off x="3484832" y="2352675"/>
            <a:ext cx="4849544" cy="1230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27E41C1-2EEB-41F3-8B5B-FB5154A7A34E}"/>
              </a:ext>
            </a:extLst>
          </p:cNvPr>
          <p:cNvSpPr txBox="1"/>
          <p:nvPr/>
        </p:nvSpPr>
        <p:spPr>
          <a:xfrm>
            <a:off x="3494170" y="4844087"/>
            <a:ext cx="5069677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6">
                    <a:lumMod val="75000"/>
                  </a:schemeClr>
                </a:solidFill>
              </a:rPr>
              <a:t>Not: </a:t>
            </a:r>
            <a:r>
              <a:rPr lang="tr-TR" dirty="0">
                <a:solidFill>
                  <a:schemeClr val="bg1"/>
                </a:solidFill>
              </a:rPr>
              <a:t>Bu gördüğünüz dişliler </a:t>
            </a:r>
            <a:r>
              <a:rPr lang="tr-TR" dirty="0" err="1">
                <a:solidFill>
                  <a:schemeClr val="bg1"/>
                </a:solidFill>
              </a:rPr>
              <a:t>arayüzün</a:t>
            </a:r>
            <a:r>
              <a:rPr lang="tr-TR" dirty="0">
                <a:solidFill>
                  <a:schemeClr val="bg1"/>
                </a:solidFill>
              </a:rPr>
              <a:t> her kısmında karşınıza çıkacaktır ve daha da ayrıntıya inmek için kullanacağınız konfigürasyon butonlarıdır.</a:t>
            </a: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4761785A-7475-4058-839F-8CBD4F0D15B9}"/>
              </a:ext>
            </a:extLst>
          </p:cNvPr>
          <p:cNvCxnSpPr/>
          <p:nvPr/>
        </p:nvCxnSpPr>
        <p:spPr>
          <a:xfrm flipV="1">
            <a:off x="8646060" y="4508626"/>
            <a:ext cx="2860895" cy="751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9D70D54-FBEA-4E05-B34A-2CF7747F3503}"/>
              </a:ext>
            </a:extLst>
          </p:cNvPr>
          <p:cNvSpPr/>
          <p:nvPr/>
        </p:nvSpPr>
        <p:spPr>
          <a:xfrm>
            <a:off x="11624651" y="3438802"/>
            <a:ext cx="353085" cy="2282988"/>
          </a:xfrm>
          <a:prstGeom prst="rect">
            <a:avLst/>
          </a:prstGeom>
          <a:solidFill>
            <a:srgbClr val="00B0F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9C1B1A8A-9FEC-400C-95B7-A8A3D9C9CEAE}"/>
              </a:ext>
            </a:extLst>
          </p:cNvPr>
          <p:cNvCxnSpPr>
            <a:cxnSpLocks/>
          </p:cNvCxnSpPr>
          <p:nvPr/>
        </p:nvCxnSpPr>
        <p:spPr>
          <a:xfrm flipH="1">
            <a:off x="1509713" y="1793289"/>
            <a:ext cx="4699567" cy="4221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EE1AA13F-37CE-4FF9-8CF0-7F775BC11BDC}"/>
              </a:ext>
            </a:extLst>
          </p:cNvPr>
          <p:cNvSpPr/>
          <p:nvPr/>
        </p:nvSpPr>
        <p:spPr>
          <a:xfrm>
            <a:off x="2593975" y="3295822"/>
            <a:ext cx="812800" cy="628478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6AD58467-40AE-484F-ACB3-6352B88C1075}"/>
              </a:ext>
            </a:extLst>
          </p:cNvPr>
          <p:cNvSpPr/>
          <p:nvPr/>
        </p:nvSpPr>
        <p:spPr>
          <a:xfrm>
            <a:off x="412115" y="6044416"/>
            <a:ext cx="1063601" cy="168675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503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917480-277A-4129-A8EE-102AA886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DBD34A-F64D-4096-BC1D-24251362B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19DE5FE-5126-40D2-B679-3D937095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B267AA1-AF96-4714-A585-BA2F9C6866E9}"/>
              </a:ext>
            </a:extLst>
          </p:cNvPr>
          <p:cNvSpPr txBox="1"/>
          <p:nvPr/>
        </p:nvSpPr>
        <p:spPr>
          <a:xfrm>
            <a:off x="5220599" y="2778711"/>
            <a:ext cx="6161399" cy="1754326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Form </a:t>
            </a:r>
            <a:r>
              <a:rPr lang="tr-TR" dirty="0" err="1">
                <a:solidFill>
                  <a:srgbClr val="92D050"/>
                </a:solidFill>
              </a:rPr>
              <a:t>Modes</a:t>
            </a:r>
            <a:r>
              <a:rPr lang="tr-TR" dirty="0">
                <a:solidFill>
                  <a:srgbClr val="92D05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İçeriğe ait alanların konfigürasyonu için farklı kalıplar hazırlamak için kullanılır.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rgbClr val="92D050"/>
                </a:solidFill>
              </a:rPr>
              <a:t>View</a:t>
            </a:r>
            <a:r>
              <a:rPr lang="tr-TR" dirty="0">
                <a:solidFill>
                  <a:srgbClr val="92D050"/>
                </a:solidFill>
              </a:rPr>
              <a:t> </a:t>
            </a:r>
            <a:r>
              <a:rPr lang="tr-TR" dirty="0" err="1">
                <a:solidFill>
                  <a:srgbClr val="92D050"/>
                </a:solidFill>
              </a:rPr>
              <a:t>Modes</a:t>
            </a:r>
            <a:r>
              <a:rPr lang="tr-TR" dirty="0">
                <a:solidFill>
                  <a:srgbClr val="92D050"/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İçeriğe ait alanların konfigürasyonu </a:t>
            </a:r>
            <a:r>
              <a:rPr lang="tr-TR" dirty="0">
                <a:solidFill>
                  <a:srgbClr val="0070C0"/>
                </a:solidFill>
              </a:rPr>
              <a:t>(daha ayrıntılı) </a:t>
            </a:r>
            <a:r>
              <a:rPr lang="tr-TR" dirty="0">
                <a:solidFill>
                  <a:schemeClr val="bg1"/>
                </a:solidFill>
              </a:rPr>
              <a:t>için farklı kalıplar hazırlamak için kullanılır.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3B0B455A-BF77-4B14-AA13-DD0D058D3349}"/>
              </a:ext>
            </a:extLst>
          </p:cNvPr>
          <p:cNvCxnSpPr>
            <a:cxnSpLocks/>
          </p:cNvCxnSpPr>
          <p:nvPr/>
        </p:nvCxnSpPr>
        <p:spPr>
          <a:xfrm flipH="1" flipV="1">
            <a:off x="1810694" y="1999087"/>
            <a:ext cx="3268300" cy="886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B9AC4680-38F6-4B23-9655-2FA537FC5F2C}"/>
              </a:ext>
            </a:extLst>
          </p:cNvPr>
          <p:cNvCxnSpPr>
            <a:cxnSpLocks/>
          </p:cNvCxnSpPr>
          <p:nvPr/>
        </p:nvCxnSpPr>
        <p:spPr>
          <a:xfrm flipH="1" flipV="1">
            <a:off x="1810694" y="2657934"/>
            <a:ext cx="3268300" cy="1126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C089202-CE52-479D-B485-E5AD301ADBBD}"/>
              </a:ext>
            </a:extLst>
          </p:cNvPr>
          <p:cNvSpPr/>
          <p:nvPr/>
        </p:nvSpPr>
        <p:spPr>
          <a:xfrm>
            <a:off x="412114" y="1856149"/>
            <a:ext cx="1308044" cy="308291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A4C4B419-117B-42E4-930A-FF3042426A5A}"/>
              </a:ext>
            </a:extLst>
          </p:cNvPr>
          <p:cNvSpPr/>
          <p:nvPr/>
        </p:nvSpPr>
        <p:spPr>
          <a:xfrm>
            <a:off x="412114" y="2277270"/>
            <a:ext cx="1308044" cy="325681"/>
          </a:xfrm>
          <a:prstGeom prst="rect">
            <a:avLst/>
          </a:prstGeom>
          <a:solidFill>
            <a:schemeClr val="bg2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198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C38D5B-B58E-460C-98A9-12CC4B86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0F3E1E-2CCC-4DD9-A4B7-D57BEEA6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1C110D8-6EB6-45E6-9D3F-FAC7F6E1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EEA5FC6B-6DC6-42BF-9056-04CA96B1D2AB}"/>
              </a:ext>
            </a:extLst>
          </p:cNvPr>
          <p:cNvSpPr/>
          <p:nvPr/>
        </p:nvSpPr>
        <p:spPr>
          <a:xfrm>
            <a:off x="435006" y="2222287"/>
            <a:ext cx="10227076" cy="205675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AA733F5-42BD-4EC6-B3B4-46BFAC15777B}"/>
              </a:ext>
            </a:extLst>
          </p:cNvPr>
          <p:cNvSpPr txBox="1"/>
          <p:nvPr/>
        </p:nvSpPr>
        <p:spPr>
          <a:xfrm>
            <a:off x="7842079" y="5594465"/>
            <a:ext cx="2820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tanımlı menüler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33FDC74-82FD-4EC5-99CF-36664AEA8927}"/>
              </a:ext>
            </a:extLst>
          </p:cNvPr>
          <p:cNvCxnSpPr>
            <a:cxnSpLocks/>
          </p:cNvCxnSpPr>
          <p:nvPr/>
        </p:nvCxnSpPr>
        <p:spPr>
          <a:xfrm flipH="1" flipV="1">
            <a:off x="5868141" y="4412203"/>
            <a:ext cx="2571009" cy="1083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41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078325E-2E69-4AB4-B9C3-AC8DD36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F9EFC2-534C-4D84-87BD-0CBE7DBD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2413FA-1218-42A8-A00A-75F14346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41B8EC-A6E1-49D9-BD2D-7EDF8BC37C7C}"/>
              </a:ext>
            </a:extLst>
          </p:cNvPr>
          <p:cNvSpPr txBox="1"/>
          <p:nvPr/>
        </p:nvSpPr>
        <p:spPr>
          <a:xfrm>
            <a:off x="7563775" y="4998129"/>
            <a:ext cx="398607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menünün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başlık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2A36068-E928-461F-9280-0D4AEB728217}"/>
              </a:ext>
            </a:extLst>
          </p:cNvPr>
          <p:cNvCxnSpPr>
            <a:cxnSpLocks/>
          </p:cNvCxnSpPr>
          <p:nvPr/>
        </p:nvCxnSpPr>
        <p:spPr>
          <a:xfrm flipH="1" flipV="1">
            <a:off x="3462291" y="2801296"/>
            <a:ext cx="3986075" cy="2329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BA2A6DD-3750-45BE-A4D5-7D511837A99B}"/>
              </a:ext>
            </a:extLst>
          </p:cNvPr>
          <p:cNvCxnSpPr>
            <a:cxnSpLocks/>
          </p:cNvCxnSpPr>
          <p:nvPr/>
        </p:nvCxnSpPr>
        <p:spPr>
          <a:xfrm flipH="1" flipV="1">
            <a:off x="3746500" y="2273300"/>
            <a:ext cx="3817275" cy="2574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37D4B75D-EAB7-48DF-9967-A463063CE289}"/>
              </a:ext>
            </a:extLst>
          </p:cNvPr>
          <p:cNvSpPr/>
          <p:nvPr/>
        </p:nvSpPr>
        <p:spPr>
          <a:xfrm>
            <a:off x="412115" y="2016416"/>
            <a:ext cx="3283585" cy="33625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0122B169-7E8A-4CA5-A97D-830738E4DADD}"/>
              </a:ext>
            </a:extLst>
          </p:cNvPr>
          <p:cNvSpPr/>
          <p:nvPr/>
        </p:nvSpPr>
        <p:spPr>
          <a:xfrm>
            <a:off x="412115" y="2393016"/>
            <a:ext cx="3283585" cy="36793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079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788D52-B23D-43F3-9239-EA7FB7C0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540C1B-0BD0-49F4-9849-A31B7005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62D5FA-E6B6-4726-9186-440343B2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7B89250-29AA-4E44-B75F-93F915604E94}"/>
              </a:ext>
            </a:extLst>
          </p:cNvPr>
          <p:cNvSpPr/>
          <p:nvPr/>
        </p:nvSpPr>
        <p:spPr>
          <a:xfrm>
            <a:off x="435005" y="1642369"/>
            <a:ext cx="1926455" cy="222457"/>
          </a:xfrm>
          <a:prstGeom prst="rect">
            <a:avLst/>
          </a:prstGeom>
          <a:solidFill>
            <a:srgbClr val="FFFF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EACD903-0FF2-4BD6-9F3B-9BD97232462E}"/>
              </a:ext>
            </a:extLst>
          </p:cNvPr>
          <p:cNvSpPr txBox="1"/>
          <p:nvPr/>
        </p:nvSpPr>
        <p:spPr>
          <a:xfrm>
            <a:off x="8474389" y="1291932"/>
            <a:ext cx="3282606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Serverde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saklanan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sınıflandırılmış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59DE7DF7-8CE0-4543-A47B-5E77D1D7E6CF}"/>
              </a:ext>
            </a:extLst>
          </p:cNvPr>
          <p:cNvCxnSpPr>
            <a:cxnSpLocks/>
          </p:cNvCxnSpPr>
          <p:nvPr/>
        </p:nvCxnSpPr>
        <p:spPr>
          <a:xfrm flipH="1">
            <a:off x="2467994" y="1482571"/>
            <a:ext cx="5901756" cy="29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FE253513-1461-4A64-A086-77AE181CE71B}"/>
              </a:ext>
            </a:extLst>
          </p:cNvPr>
          <p:cNvSpPr/>
          <p:nvPr/>
        </p:nvSpPr>
        <p:spPr>
          <a:xfrm>
            <a:off x="435005" y="1953086"/>
            <a:ext cx="985422" cy="14349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3FB0AA5-F8C0-4B1C-805C-B506C47D284E}"/>
              </a:ext>
            </a:extLst>
          </p:cNvPr>
          <p:cNvSpPr txBox="1"/>
          <p:nvPr/>
        </p:nvSpPr>
        <p:spPr>
          <a:xfrm>
            <a:off x="6451235" y="1732581"/>
            <a:ext cx="1926455" cy="3692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konum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E91CFE31-4B22-4E76-ACF3-EFFD2D988B79}"/>
              </a:ext>
            </a:extLst>
          </p:cNvPr>
          <p:cNvCxnSpPr>
            <a:cxnSpLocks/>
          </p:cNvCxnSpPr>
          <p:nvPr/>
        </p:nvCxnSpPr>
        <p:spPr>
          <a:xfrm flipH="1">
            <a:off x="1526960" y="1864825"/>
            <a:ext cx="4827576" cy="160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kdörtgen 19">
            <a:extLst>
              <a:ext uri="{FF2B5EF4-FFF2-40B4-BE49-F238E27FC236}">
                <a16:creationId xmlns:a16="http://schemas.microsoft.com/office/drawing/2014/main" id="{E2F7F089-A059-4940-833C-05F6F464FD26}"/>
              </a:ext>
            </a:extLst>
          </p:cNvPr>
          <p:cNvSpPr/>
          <p:nvPr/>
        </p:nvSpPr>
        <p:spPr>
          <a:xfrm>
            <a:off x="435005" y="2442904"/>
            <a:ext cx="5660995" cy="753058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C19DD60-D181-480E-8D3F-B56F7D24BD1D}"/>
              </a:ext>
            </a:extLst>
          </p:cNvPr>
          <p:cNvSpPr txBox="1"/>
          <p:nvPr/>
        </p:nvSpPr>
        <p:spPr>
          <a:xfrm>
            <a:off x="7987062" y="2403269"/>
            <a:ext cx="3769931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sınıflandırma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bölümü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76632D67-304C-4599-BA90-D9784358985B}"/>
              </a:ext>
            </a:extLst>
          </p:cNvPr>
          <p:cNvCxnSpPr/>
          <p:nvPr/>
        </p:nvCxnSpPr>
        <p:spPr>
          <a:xfrm flipH="1">
            <a:off x="6196614" y="2689934"/>
            <a:ext cx="17045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Dikdörtgen 23">
            <a:extLst>
              <a:ext uri="{FF2B5EF4-FFF2-40B4-BE49-F238E27FC236}">
                <a16:creationId xmlns:a16="http://schemas.microsoft.com/office/drawing/2014/main" id="{88DC9334-CF1B-4D2E-807C-EB82EFF89E4F}"/>
              </a:ext>
            </a:extLst>
          </p:cNvPr>
          <p:cNvSpPr/>
          <p:nvPr/>
        </p:nvSpPr>
        <p:spPr>
          <a:xfrm>
            <a:off x="435005" y="3469456"/>
            <a:ext cx="11523216" cy="2941351"/>
          </a:xfrm>
          <a:prstGeom prst="rect">
            <a:avLst/>
          </a:prstGeom>
          <a:solidFill>
            <a:srgbClr val="0070C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6EF74A38-3BDB-48A2-9112-E31CB494BE6C}"/>
              </a:ext>
            </a:extLst>
          </p:cNvPr>
          <p:cNvSpPr txBox="1"/>
          <p:nvPr/>
        </p:nvSpPr>
        <p:spPr>
          <a:xfrm>
            <a:off x="9281662" y="5632323"/>
            <a:ext cx="267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6A352AEA-9B2A-4AAD-ACFA-967D52EB6CFC}"/>
              </a:ext>
            </a:extLst>
          </p:cNvPr>
          <p:cNvSpPr/>
          <p:nvPr/>
        </p:nvSpPr>
        <p:spPr>
          <a:xfrm>
            <a:off x="435005" y="2207651"/>
            <a:ext cx="790113" cy="188007"/>
          </a:xfrm>
          <a:prstGeom prst="rect">
            <a:avLst/>
          </a:prstGeom>
          <a:solidFill>
            <a:srgbClr val="92D05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5507CF-9DAF-4548-99DE-CA2581BEDD9D}"/>
              </a:ext>
            </a:extLst>
          </p:cNvPr>
          <p:cNvSpPr txBox="1"/>
          <p:nvPr/>
        </p:nvSpPr>
        <p:spPr>
          <a:xfrm>
            <a:off x="2518233" y="2043613"/>
            <a:ext cx="319670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yaratma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EEA3063F-E3C1-4D40-9F72-98E39AF8794A}"/>
              </a:ext>
            </a:extLst>
          </p:cNvPr>
          <p:cNvCxnSpPr>
            <a:cxnSpLocks/>
          </p:cNvCxnSpPr>
          <p:nvPr/>
        </p:nvCxnSpPr>
        <p:spPr>
          <a:xfrm flipH="1">
            <a:off x="1322773" y="2215262"/>
            <a:ext cx="1090821" cy="86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16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9FCA608-EAC6-4C97-BB12-49A9082B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EEEF5C-8665-4BBE-8A07-74E4A4D9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60ECD67-30ED-4C08-B4B6-F0FC3351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02275C34-A081-48B8-B84C-1818695DB555}"/>
              </a:ext>
            </a:extLst>
          </p:cNvPr>
          <p:cNvSpPr/>
          <p:nvPr/>
        </p:nvSpPr>
        <p:spPr>
          <a:xfrm>
            <a:off x="461640" y="3428999"/>
            <a:ext cx="11540970" cy="60146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9F4696A-EF13-449E-B48E-8F4E0EDE6A5C}"/>
              </a:ext>
            </a:extLst>
          </p:cNvPr>
          <p:cNvSpPr txBox="1"/>
          <p:nvPr/>
        </p:nvSpPr>
        <p:spPr>
          <a:xfrm>
            <a:off x="461640" y="5672491"/>
            <a:ext cx="63802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Oluşturduğunuz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menüye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linklerin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B16CABE-B0ED-4C8C-9F9C-D2DBDDBA2E3D}"/>
              </a:ext>
            </a:extLst>
          </p:cNvPr>
          <p:cNvCxnSpPr>
            <a:cxnSpLocks/>
          </p:cNvCxnSpPr>
          <p:nvPr/>
        </p:nvCxnSpPr>
        <p:spPr>
          <a:xfrm flipV="1">
            <a:off x="3462291" y="4105548"/>
            <a:ext cx="0" cy="1557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DB6663B-3620-4B1E-AA82-56803B48EEB2}"/>
              </a:ext>
            </a:extLst>
          </p:cNvPr>
          <p:cNvSpPr txBox="1"/>
          <p:nvPr/>
        </p:nvSpPr>
        <p:spPr>
          <a:xfrm>
            <a:off x="8691239" y="5671334"/>
            <a:ext cx="20313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link </a:t>
            </a:r>
            <a:r>
              <a:rPr lang="en-US" dirty="0" err="1">
                <a:solidFill>
                  <a:schemeClr val="bg1"/>
                </a:solidFill>
              </a:rPr>
              <a:t>ekleme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506A035-DCE6-4724-8E72-3DAECB421892}"/>
              </a:ext>
            </a:extLst>
          </p:cNvPr>
          <p:cNvCxnSpPr/>
          <p:nvPr/>
        </p:nvCxnSpPr>
        <p:spPr>
          <a:xfrm flipH="1" flipV="1">
            <a:off x="2059619" y="3916818"/>
            <a:ext cx="6507332" cy="1828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65E34814-B1F7-4C36-AC56-07FF4F231727}"/>
              </a:ext>
            </a:extLst>
          </p:cNvPr>
          <p:cNvCxnSpPr>
            <a:cxnSpLocks/>
          </p:cNvCxnSpPr>
          <p:nvPr/>
        </p:nvCxnSpPr>
        <p:spPr>
          <a:xfrm flipH="1" flipV="1">
            <a:off x="1091955" y="2429799"/>
            <a:ext cx="7474996" cy="3315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5EC2C0E2-8E2A-4925-846E-545F60871258}"/>
              </a:ext>
            </a:extLst>
          </p:cNvPr>
          <p:cNvSpPr/>
          <p:nvPr/>
        </p:nvSpPr>
        <p:spPr>
          <a:xfrm>
            <a:off x="1695450" y="3742084"/>
            <a:ext cx="364169" cy="1504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D13D8D8-5D3E-47C7-8FAE-E1D776AC95EC}"/>
              </a:ext>
            </a:extLst>
          </p:cNvPr>
          <p:cNvSpPr/>
          <p:nvPr/>
        </p:nvSpPr>
        <p:spPr>
          <a:xfrm>
            <a:off x="445831" y="2279333"/>
            <a:ext cx="620969" cy="18049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4481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F0EA7E-7204-4C5B-AA34-9D0995B6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66705E-16E0-480A-A7B6-EA22DD93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E99F80-772D-4660-BE95-B34916E3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B5D70D3-A19C-46D5-8799-A97C92C9C28A}"/>
              </a:ext>
            </a:extLst>
          </p:cNvPr>
          <p:cNvSpPr txBox="1"/>
          <p:nvPr/>
        </p:nvSpPr>
        <p:spPr>
          <a:xfrm>
            <a:off x="7197143" y="932413"/>
            <a:ext cx="4176143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başlığı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Menüde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görüntülenecek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olan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isim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tr-T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A83E3CA-BC9F-45FE-A301-9098DD4ACEA9}"/>
              </a:ext>
            </a:extLst>
          </p:cNvPr>
          <p:cNvCxnSpPr>
            <a:cxnSpLocks/>
          </p:cNvCxnSpPr>
          <p:nvPr/>
        </p:nvCxnSpPr>
        <p:spPr>
          <a:xfrm flipH="1">
            <a:off x="3743325" y="1304763"/>
            <a:ext cx="3352800" cy="72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3297E0B-5541-45FB-82E6-219504CF2D04}"/>
              </a:ext>
            </a:extLst>
          </p:cNvPr>
          <p:cNvSpPr txBox="1"/>
          <p:nvPr/>
        </p:nvSpPr>
        <p:spPr>
          <a:xfrm>
            <a:off x="7197143" y="1833109"/>
            <a:ext cx="412164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External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</a:rPr>
              <a:t>Internal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herhangi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server </a:t>
            </a:r>
            <a:r>
              <a:rPr lang="en-US" dirty="0" err="1">
                <a:solidFill>
                  <a:schemeClr val="bg1"/>
                </a:solidFill>
              </a:rPr>
              <a:t>dosyası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FE387C3-6177-4DEB-BC5E-008984EC93F8}"/>
              </a:ext>
            </a:extLst>
          </p:cNvPr>
          <p:cNvCxnSpPr>
            <a:cxnSpLocks/>
          </p:cNvCxnSpPr>
          <p:nvPr/>
        </p:nvCxnSpPr>
        <p:spPr>
          <a:xfrm flipH="1">
            <a:off x="3743326" y="2156274"/>
            <a:ext cx="3352799" cy="434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8ECB1692-5827-40E7-908F-210E8E0F3FF3}"/>
              </a:ext>
            </a:extLst>
          </p:cNvPr>
          <p:cNvSpPr txBox="1"/>
          <p:nvPr/>
        </p:nvSpPr>
        <p:spPr>
          <a:xfrm>
            <a:off x="7197143" y="3074141"/>
            <a:ext cx="401263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açıklama</a:t>
            </a:r>
            <a:r>
              <a:rPr lang="en-US" dirty="0">
                <a:solidFill>
                  <a:schemeClr val="bg1"/>
                </a:solidFill>
              </a:rPr>
              <a:t> pop </a:t>
            </a:r>
            <a:r>
              <a:rPr lang="en-US" dirty="0" err="1">
                <a:solidFill>
                  <a:schemeClr val="bg1"/>
                </a:solidFill>
              </a:rPr>
              <a:t>up’ı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EC365192-9FD4-49E5-A9DA-CF79E6617FF3}"/>
              </a:ext>
            </a:extLst>
          </p:cNvPr>
          <p:cNvCxnSpPr/>
          <p:nvPr/>
        </p:nvCxnSpPr>
        <p:spPr>
          <a:xfrm flipH="1">
            <a:off x="3743325" y="3284089"/>
            <a:ext cx="3352800" cy="363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BBE542E-67AB-4415-A38C-BA6E9D0289D1}"/>
              </a:ext>
            </a:extLst>
          </p:cNvPr>
          <p:cNvSpPr txBox="1"/>
          <p:nvPr/>
        </p:nvSpPr>
        <p:spPr>
          <a:xfrm>
            <a:off x="7197143" y="3984453"/>
            <a:ext cx="487184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Bağlantı‘nın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görüntüleneceği</a:t>
            </a:r>
            <a:r>
              <a:rPr lang="en-US" dirty="0">
                <a:solidFill>
                  <a:schemeClr val="bg1"/>
                </a:solidFill>
              </a:rPr>
              <a:t> menu </a:t>
            </a:r>
            <a:r>
              <a:rPr lang="en-US" dirty="0" err="1">
                <a:solidFill>
                  <a:schemeClr val="bg1"/>
                </a:solidFill>
              </a:rPr>
              <a:t>seçimi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521DC839-DA5A-4DEE-9303-BB71C266D4E8}"/>
              </a:ext>
            </a:extLst>
          </p:cNvPr>
          <p:cNvCxnSpPr>
            <a:cxnSpLocks/>
          </p:cNvCxnSpPr>
          <p:nvPr/>
        </p:nvCxnSpPr>
        <p:spPr>
          <a:xfrm flipH="1">
            <a:off x="2514601" y="4167291"/>
            <a:ext cx="4581524" cy="309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59FE4C1D-5409-4C20-BB5B-A4F3B2CE880E}"/>
              </a:ext>
            </a:extLst>
          </p:cNvPr>
          <p:cNvSpPr txBox="1"/>
          <p:nvPr/>
        </p:nvSpPr>
        <p:spPr>
          <a:xfrm>
            <a:off x="7197143" y="5079431"/>
            <a:ext cx="4562475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Ağırlığı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düşük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önceliklidir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(</a:t>
            </a:r>
            <a:r>
              <a:rPr lang="en-US" dirty="0" err="1"/>
              <a:t>Bağlantılar</a:t>
            </a:r>
            <a:r>
              <a:rPr lang="en-US" dirty="0"/>
              <a:t> </a:t>
            </a:r>
            <a:r>
              <a:rPr lang="en-US" dirty="0" err="1"/>
              <a:t>menüde</a:t>
            </a:r>
            <a:r>
              <a:rPr lang="en-US" dirty="0"/>
              <a:t> </a:t>
            </a:r>
            <a:r>
              <a:rPr lang="en-US" dirty="0" err="1"/>
              <a:t>ağırlıklarına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küçükten</a:t>
            </a:r>
            <a:r>
              <a:rPr lang="en-US" dirty="0"/>
              <a:t> </a:t>
            </a:r>
            <a:r>
              <a:rPr lang="en-US" dirty="0" err="1"/>
              <a:t>büyüğe</a:t>
            </a:r>
            <a:r>
              <a:rPr lang="en-US" dirty="0"/>
              <a:t> </a:t>
            </a:r>
            <a:r>
              <a:rPr lang="en-US" dirty="0" err="1"/>
              <a:t>sıralanırlar</a:t>
            </a:r>
            <a:r>
              <a:rPr lang="en-US" dirty="0"/>
              <a:t>)</a:t>
            </a:r>
            <a:endParaRPr lang="tr-TR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9D2CD2E0-7777-4135-A5FF-92A78F363A6C}"/>
              </a:ext>
            </a:extLst>
          </p:cNvPr>
          <p:cNvCxnSpPr/>
          <p:nvPr/>
        </p:nvCxnSpPr>
        <p:spPr>
          <a:xfrm flipH="1" flipV="1">
            <a:off x="1695450" y="5046255"/>
            <a:ext cx="5334000" cy="51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4646011-3811-4329-981F-23730D938477}"/>
              </a:ext>
            </a:extLst>
          </p:cNvPr>
          <p:cNvSpPr/>
          <p:nvPr/>
        </p:nvSpPr>
        <p:spPr>
          <a:xfrm>
            <a:off x="445831" y="1878359"/>
            <a:ext cx="3259394" cy="3417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F237B60-9ECA-463B-AE96-BFEB5A905BBC}"/>
              </a:ext>
            </a:extLst>
          </p:cNvPr>
          <p:cNvSpPr/>
          <p:nvPr/>
        </p:nvSpPr>
        <p:spPr>
          <a:xfrm>
            <a:off x="445831" y="2373537"/>
            <a:ext cx="3259394" cy="39557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6820B737-A161-47C6-A6FB-7348585B8309}"/>
              </a:ext>
            </a:extLst>
          </p:cNvPr>
          <p:cNvSpPr/>
          <p:nvPr/>
        </p:nvSpPr>
        <p:spPr>
          <a:xfrm>
            <a:off x="445831" y="3393882"/>
            <a:ext cx="3259394" cy="3639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35A8C226-5360-4265-B7DA-52EF00BC71AC}"/>
              </a:ext>
            </a:extLst>
          </p:cNvPr>
          <p:cNvSpPr/>
          <p:nvPr/>
        </p:nvSpPr>
        <p:spPr>
          <a:xfrm>
            <a:off x="445831" y="4259321"/>
            <a:ext cx="1997332" cy="33887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AF5383D5-3147-4B34-B22D-B072FF63848B}"/>
              </a:ext>
            </a:extLst>
          </p:cNvPr>
          <p:cNvSpPr/>
          <p:nvPr/>
        </p:nvSpPr>
        <p:spPr>
          <a:xfrm>
            <a:off x="445831" y="4746990"/>
            <a:ext cx="1173419" cy="37745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6805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BEAC12-700B-455E-B45D-FB7E2701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351E07-8F85-47A6-8EC1-D3002490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DECAEA-DFFC-4CD3-8B0B-5B2299BE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FB53425-D0AF-440C-AD2D-64CD839A40A1}"/>
              </a:ext>
            </a:extLst>
          </p:cNvPr>
          <p:cNvSpPr txBox="1"/>
          <p:nvPr/>
        </p:nvSpPr>
        <p:spPr>
          <a:xfrm>
            <a:off x="1676400" y="5489466"/>
            <a:ext cx="199445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Mevcut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etiketler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4F661289-8875-4456-82A6-ACE26CB7DA54}"/>
              </a:ext>
            </a:extLst>
          </p:cNvPr>
          <p:cNvSpPr/>
          <p:nvPr/>
        </p:nvSpPr>
        <p:spPr>
          <a:xfrm>
            <a:off x="438150" y="2222287"/>
            <a:ext cx="11572875" cy="1892513"/>
          </a:xfrm>
          <a:prstGeom prst="rect">
            <a:avLst/>
          </a:prstGeom>
          <a:solidFill>
            <a:srgbClr val="FFFF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DBA0AD7F-0F3D-45BB-8D37-4B03ECE47195}"/>
              </a:ext>
            </a:extLst>
          </p:cNvPr>
          <p:cNvCxnSpPr>
            <a:cxnSpLocks/>
          </p:cNvCxnSpPr>
          <p:nvPr/>
        </p:nvCxnSpPr>
        <p:spPr>
          <a:xfrm flipV="1">
            <a:off x="2697480" y="4232166"/>
            <a:ext cx="0" cy="115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160EEA5E-8225-4EC9-91B3-5B5C7B54A8D1}"/>
              </a:ext>
            </a:extLst>
          </p:cNvPr>
          <p:cNvSpPr txBox="1"/>
          <p:nvPr/>
        </p:nvSpPr>
        <p:spPr>
          <a:xfrm>
            <a:off x="6804040" y="5489466"/>
            <a:ext cx="362471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etiket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sözlük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ekleyelim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C63ABC94-184E-4F80-8A1E-4E2533CD0D81}"/>
              </a:ext>
            </a:extLst>
          </p:cNvPr>
          <p:cNvCxnSpPr>
            <a:cxnSpLocks/>
          </p:cNvCxnSpPr>
          <p:nvPr/>
        </p:nvCxnSpPr>
        <p:spPr>
          <a:xfrm flipH="1" flipV="1">
            <a:off x="1390651" y="2174081"/>
            <a:ext cx="6160769" cy="3198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8D0904C-B43C-401F-8C16-12186BCBA2AA}"/>
              </a:ext>
            </a:extLst>
          </p:cNvPr>
          <p:cNvSpPr txBox="1"/>
          <p:nvPr/>
        </p:nvSpPr>
        <p:spPr>
          <a:xfrm>
            <a:off x="6334125" y="483980"/>
            <a:ext cx="5610225" cy="28623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Taxonomy: </a:t>
            </a:r>
            <a:r>
              <a:rPr lang="en-US" dirty="0" err="1">
                <a:solidFill>
                  <a:schemeClr val="bg1"/>
                </a:solidFill>
              </a:rPr>
              <a:t>Etiketler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kategorize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etmenize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yarayan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modül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diğerleri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gibi</a:t>
            </a:r>
            <a:r>
              <a:rPr lang="en-US" dirty="0">
                <a:solidFill>
                  <a:schemeClr val="bg1"/>
                </a:solidFill>
              </a:rPr>
              <a:t> 8.7.7drupal </a:t>
            </a:r>
            <a:r>
              <a:rPr lang="en-US" dirty="0" err="1">
                <a:solidFill>
                  <a:schemeClr val="bg1"/>
                </a:solidFill>
              </a:rPr>
              <a:t>çekirdeğiyle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birlikte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 bölümde oluşturduklarınızla </a:t>
            </a:r>
            <a:r>
              <a:rPr lang="tr-TR" dirty="0" err="1">
                <a:solidFill>
                  <a:schemeClr val="bg1"/>
                </a:solidFill>
              </a:rPr>
              <a:t>database’de</a:t>
            </a:r>
            <a:r>
              <a:rPr lang="tr-TR" dirty="0">
                <a:solidFill>
                  <a:schemeClr val="bg1"/>
                </a:solidFill>
              </a:rPr>
              <a:t> içeriklere ait tablolar arası ilişkiler tanımlamış olursunuz.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(Örneğin bir ağaç yapısı şeklinde içerikleri düzenlemiş olursunuz)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B9D02045-7950-4BB4-8622-17FC7418DE38}"/>
              </a:ext>
            </a:extLst>
          </p:cNvPr>
          <p:cNvSpPr/>
          <p:nvPr/>
        </p:nvSpPr>
        <p:spPr>
          <a:xfrm>
            <a:off x="438150" y="1992658"/>
            <a:ext cx="926306" cy="21237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605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55F56A-7349-4194-98CD-07C586EC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6E0C1D-8DD2-4887-B1C2-9C400C84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309C2D1-F537-466E-A1AE-BA6E8F40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10CEB26-8486-417E-BCFA-69405F86B358}"/>
              </a:ext>
            </a:extLst>
          </p:cNvPr>
          <p:cNvSpPr txBox="1"/>
          <p:nvPr/>
        </p:nvSpPr>
        <p:spPr>
          <a:xfrm>
            <a:off x="5991225" y="3855876"/>
            <a:ext cx="430278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Sözlük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bölümleri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3AC9D8C-9685-47D3-A84E-423A00DF8596}"/>
              </a:ext>
            </a:extLst>
          </p:cNvPr>
          <p:cNvCxnSpPr>
            <a:cxnSpLocks/>
          </p:cNvCxnSpPr>
          <p:nvPr/>
        </p:nvCxnSpPr>
        <p:spPr>
          <a:xfrm flipH="1" flipV="1">
            <a:off x="3746501" y="2706755"/>
            <a:ext cx="2181859" cy="1263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A5A28720-CF84-4741-B621-DFC17E5A66E0}"/>
              </a:ext>
            </a:extLst>
          </p:cNvPr>
          <p:cNvCxnSpPr>
            <a:cxnSpLocks/>
          </p:cNvCxnSpPr>
          <p:nvPr/>
        </p:nvCxnSpPr>
        <p:spPr>
          <a:xfrm flipH="1" flipV="1">
            <a:off x="3746501" y="2222287"/>
            <a:ext cx="2730499" cy="1541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DC23B1C-61EA-4A8F-8CFE-49E66EA23786}"/>
              </a:ext>
            </a:extLst>
          </p:cNvPr>
          <p:cNvSpPr/>
          <p:nvPr/>
        </p:nvSpPr>
        <p:spPr>
          <a:xfrm>
            <a:off x="454543" y="1864825"/>
            <a:ext cx="3231632" cy="39474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DE52D80B-D5A6-479C-8128-D123B1318687}"/>
              </a:ext>
            </a:extLst>
          </p:cNvPr>
          <p:cNvSpPr/>
          <p:nvPr/>
        </p:nvSpPr>
        <p:spPr>
          <a:xfrm>
            <a:off x="454543" y="2282546"/>
            <a:ext cx="3231632" cy="383635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465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8F47F5-C771-4B6E-88F2-98FCD80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173FD6-3C54-4F01-B7F8-DBAB8DC3E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263BDF0-5E19-4B90-ABC5-829FC354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76D443-D06B-4876-8C2F-43A7C5B287CF}"/>
              </a:ext>
            </a:extLst>
          </p:cNvPr>
          <p:cNvSpPr txBox="1"/>
          <p:nvPr/>
        </p:nvSpPr>
        <p:spPr>
          <a:xfrm>
            <a:off x="8420100" y="4972050"/>
            <a:ext cx="107593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İlerleyin.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C57D819-1B1E-45BD-8B6F-66CEC93AB5C8}"/>
              </a:ext>
            </a:extLst>
          </p:cNvPr>
          <p:cNvCxnSpPr>
            <a:cxnSpLocks/>
          </p:cNvCxnSpPr>
          <p:nvPr/>
        </p:nvCxnSpPr>
        <p:spPr>
          <a:xfrm flipH="1" flipV="1">
            <a:off x="1071563" y="2595562"/>
            <a:ext cx="7224713" cy="2338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C5730308-6F9B-4D49-BB6E-4E30A27065E0}"/>
              </a:ext>
            </a:extLst>
          </p:cNvPr>
          <p:cNvSpPr/>
          <p:nvPr/>
        </p:nvSpPr>
        <p:spPr>
          <a:xfrm>
            <a:off x="395288" y="2370483"/>
            <a:ext cx="633412" cy="22507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048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26EAFD-4302-4B89-85CF-C54539BA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AFE6A3-A323-4005-9091-D1943C77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2186E6C-9757-491B-AF1D-021C1CE4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936C14B-2B66-48CD-A807-B8BFBFA5F753}"/>
              </a:ext>
            </a:extLst>
          </p:cNvPr>
          <p:cNvSpPr txBox="1"/>
          <p:nvPr/>
        </p:nvSpPr>
        <p:spPr>
          <a:xfrm>
            <a:off x="5626493" y="805555"/>
            <a:ext cx="6025918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İlişki kurmak için ebeveyn </a:t>
            </a:r>
            <a:r>
              <a:rPr lang="tr-TR" sz="1000" dirty="0" err="1">
                <a:solidFill>
                  <a:schemeClr val="bg1"/>
                </a:solidFill>
              </a:rPr>
              <a:t>term</a:t>
            </a:r>
            <a:r>
              <a:rPr lang="tr-TR" sz="1000" dirty="0">
                <a:solidFill>
                  <a:schemeClr val="bg1"/>
                </a:solidFill>
              </a:rPr>
              <a:t> seçimi</a:t>
            </a:r>
          </a:p>
          <a:p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----------</a:t>
            </a:r>
            <a:r>
              <a:rPr lang="tr-TR" sz="1000" b="1" dirty="0">
                <a:solidFill>
                  <a:schemeClr val="accent1">
                    <a:lumMod val="75000"/>
                  </a:schemeClr>
                </a:solidFill>
              </a:rPr>
              <a:t>Bağlantı (İlişki) Türleri Hakkında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----------------------------------------------------------------------------------</a:t>
            </a:r>
          </a:p>
          <a:p>
            <a:r>
              <a:rPr lang="tr-TR" sz="1000" dirty="0" err="1">
                <a:solidFill>
                  <a:srgbClr val="C00000"/>
                </a:solidFill>
              </a:rPr>
              <a:t>Bkz</a:t>
            </a:r>
            <a:r>
              <a:rPr lang="tr-TR" sz="1000" dirty="0">
                <a:solidFill>
                  <a:srgbClr val="C00000"/>
                </a:solidFill>
              </a:rPr>
              <a:t>: </a:t>
            </a:r>
            <a:r>
              <a:rPr lang="tr-TR" sz="10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https://teknikakil.com/veritabani/veritabani-tasarimi/veritabaninda-iliski-turleri-bire-bir-bire-cok-coka-cok/</a:t>
            </a:r>
            <a:r>
              <a:rPr lang="tr-TR" sz="1000" dirty="0">
                <a:solidFill>
                  <a:srgbClr val="C00000"/>
                </a:solidFill>
              </a:rPr>
              <a:t> </a:t>
            </a:r>
            <a:r>
              <a:rPr lang="tr-TR" sz="1000" dirty="0">
                <a:solidFill>
                  <a:srgbClr val="002060"/>
                </a:solidFill>
              </a:rPr>
              <a:t>(Türkçe kaynak)</a:t>
            </a:r>
          </a:p>
          <a:p>
            <a:r>
              <a:rPr lang="tr-TR" sz="1000" dirty="0" err="1">
                <a:solidFill>
                  <a:srgbClr val="C00000"/>
                </a:solidFill>
              </a:rPr>
              <a:t>Bkz</a:t>
            </a:r>
            <a:r>
              <a:rPr lang="tr-TR" sz="1000" dirty="0">
                <a:solidFill>
                  <a:srgbClr val="C00000"/>
                </a:solidFill>
              </a:rPr>
              <a:t>: </a:t>
            </a:r>
            <a:r>
              <a:rPr lang="tr-TR" sz="10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https://database.guide/the-3-types-of-relationships-in-database-design/</a:t>
            </a:r>
            <a:r>
              <a:rPr lang="tr-TR" sz="1000" dirty="0">
                <a:solidFill>
                  <a:srgbClr val="C00000"/>
                </a:solidFill>
              </a:rPr>
              <a:t> </a:t>
            </a:r>
            <a:r>
              <a:rPr lang="tr-TR" sz="1000" dirty="0">
                <a:solidFill>
                  <a:srgbClr val="002060"/>
                </a:solidFill>
              </a:rPr>
              <a:t>(İngilizce kaynak)</a:t>
            </a:r>
          </a:p>
          <a:p>
            <a:endParaRPr lang="tr-TR" sz="1000" dirty="0">
              <a:solidFill>
                <a:schemeClr val="bg1"/>
              </a:solidFill>
            </a:endParaRPr>
          </a:p>
          <a:p>
            <a:r>
              <a:rPr lang="tr-TR" sz="1000" dirty="0"/>
              <a:t>(Daha önce hiç oluşturulmadığı için yalnızca </a:t>
            </a:r>
            <a:r>
              <a:rPr lang="tr-TR" sz="1000" dirty="0" err="1"/>
              <a:t>root</a:t>
            </a:r>
            <a:r>
              <a:rPr lang="tr-TR" sz="1000" dirty="0"/>
              <a:t> seçeneği mevcut)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2B000F0-213A-413C-A076-CE9DCCFC0638}"/>
              </a:ext>
            </a:extLst>
          </p:cNvPr>
          <p:cNvCxnSpPr>
            <a:cxnSpLocks/>
          </p:cNvCxnSpPr>
          <p:nvPr/>
        </p:nvCxnSpPr>
        <p:spPr>
          <a:xfrm flipH="1">
            <a:off x="1222374" y="1476430"/>
            <a:ext cx="4260591" cy="2843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C6A3EB2B-BA18-4AF3-BF30-5CDF611D72D4}"/>
              </a:ext>
            </a:extLst>
          </p:cNvPr>
          <p:cNvSpPr txBox="1"/>
          <p:nvPr/>
        </p:nvSpPr>
        <p:spPr>
          <a:xfrm>
            <a:off x="6134754" y="2163495"/>
            <a:ext cx="5286375" cy="424731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URL </a:t>
            </a:r>
            <a:r>
              <a:rPr lang="tr-T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alias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Oluşturduğunuz yeni grup, kategori, terim(</a:t>
            </a:r>
            <a:r>
              <a:rPr lang="tr-TR" dirty="0" err="1"/>
              <a:t>term</a:t>
            </a:r>
            <a:r>
              <a:rPr lang="tr-TR" dirty="0">
                <a:solidFill>
                  <a:schemeClr val="bg1"/>
                </a:solidFill>
              </a:rPr>
              <a:t>) sayesinde yeni bir sayfa yaratılmaktadır. Dolayısıyla yeni sayfanın </a:t>
            </a:r>
            <a:r>
              <a:rPr lang="tr-TR" dirty="0" err="1">
                <a:solidFill>
                  <a:schemeClr val="bg1"/>
                </a:solidFill>
              </a:rPr>
              <a:t>internal</a:t>
            </a:r>
            <a:r>
              <a:rPr lang="tr-TR" dirty="0">
                <a:solidFill>
                  <a:schemeClr val="bg1"/>
                </a:solidFill>
              </a:rPr>
              <a:t> bağlantı adresi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 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taxonomy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tr-TR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term</a:t>
            </a:r>
            <a:r>
              <a:rPr lang="tr-TR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/X 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(x: oluşturulan kaçıncı terim ise)</a:t>
            </a:r>
            <a:r>
              <a:rPr lang="tr-TR" dirty="0">
                <a:solidFill>
                  <a:schemeClr val="bg1"/>
                </a:solidFill>
              </a:rPr>
              <a:t> şeklinde isimlendirilir; ancak bunun yerine </a:t>
            </a:r>
            <a:r>
              <a:rPr lang="tr-TR" dirty="0" err="1">
                <a:solidFill>
                  <a:schemeClr val="bg1"/>
                </a:solidFill>
              </a:rPr>
              <a:t>url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alias</a:t>
            </a:r>
            <a:r>
              <a:rPr lang="tr-TR" dirty="0">
                <a:solidFill>
                  <a:schemeClr val="bg1"/>
                </a:solidFill>
              </a:rPr>
              <a:t> ile bu ismi değiştirebilirsiniz. </a:t>
            </a:r>
            <a:r>
              <a:rPr lang="tr-TR" dirty="0">
                <a:solidFill>
                  <a:srgbClr val="FFFF00"/>
                </a:solidFill>
              </a:rPr>
              <a:t>[örneğin /</a:t>
            </a:r>
            <a:r>
              <a:rPr lang="tr-TR" dirty="0" err="1">
                <a:solidFill>
                  <a:srgbClr val="FFFF00"/>
                </a:solidFill>
              </a:rPr>
              <a:t>temp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term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>
                <a:solidFill>
                  <a:schemeClr val="accent4">
                    <a:lumMod val="75000"/>
                  </a:schemeClr>
                </a:solidFill>
              </a:rPr>
              <a:t>(yani oluşturduğunuz terim adında)</a:t>
            </a:r>
            <a:r>
              <a:rPr lang="tr-TR" dirty="0">
                <a:solidFill>
                  <a:srgbClr val="FFFF00"/>
                </a:solidFill>
              </a:rPr>
              <a:t>]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 işlem yeni oluşturulan içerikler için de geçerlidir, yeni oluşturulan içerikler her seferinde artarak /node1 /node2 şeklinde ilerler. </a:t>
            </a:r>
            <a:r>
              <a:rPr lang="tr-TR" dirty="0" err="1">
                <a:solidFill>
                  <a:srgbClr val="7030A0"/>
                </a:solidFill>
              </a:rPr>
              <a:t>Bkz</a:t>
            </a:r>
            <a:r>
              <a:rPr lang="tr-TR" dirty="0">
                <a:solidFill>
                  <a:srgbClr val="7030A0"/>
                </a:solidFill>
              </a:rPr>
              <a:t>: Content/</a:t>
            </a:r>
            <a:r>
              <a:rPr lang="tr-TR" dirty="0" err="1">
                <a:solidFill>
                  <a:srgbClr val="7030A0"/>
                </a:solidFill>
              </a:rPr>
              <a:t>Add</a:t>
            </a:r>
            <a:r>
              <a:rPr lang="tr-TR" dirty="0">
                <a:solidFill>
                  <a:srgbClr val="7030A0"/>
                </a:solidFill>
              </a:rPr>
              <a:t> Content/</a:t>
            </a:r>
            <a:r>
              <a:rPr lang="tr-TR" dirty="0" err="1">
                <a:solidFill>
                  <a:srgbClr val="7030A0"/>
                </a:solidFill>
              </a:rPr>
              <a:t>Article</a:t>
            </a:r>
            <a:r>
              <a:rPr lang="tr-TR" dirty="0">
                <a:solidFill>
                  <a:srgbClr val="7030A0"/>
                </a:solidFill>
              </a:rPr>
              <a:t>/URL </a:t>
            </a:r>
            <a:r>
              <a:rPr lang="tr-TR" dirty="0" err="1">
                <a:solidFill>
                  <a:srgbClr val="7030A0"/>
                </a:solidFill>
              </a:rPr>
              <a:t>Alias</a:t>
            </a:r>
            <a:endParaRPr lang="tr-TR" dirty="0">
              <a:solidFill>
                <a:srgbClr val="7030A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938C7C1-3EDF-4F3D-BF11-530C2294DCA1}"/>
              </a:ext>
            </a:extLst>
          </p:cNvPr>
          <p:cNvCxnSpPr>
            <a:cxnSpLocks/>
          </p:cNvCxnSpPr>
          <p:nvPr/>
        </p:nvCxnSpPr>
        <p:spPr>
          <a:xfrm flipH="1">
            <a:off x="946150" y="4040542"/>
            <a:ext cx="5019645" cy="1599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C6C10B88-24A6-43A8-BDC3-ECD96A5C8776}"/>
              </a:ext>
            </a:extLst>
          </p:cNvPr>
          <p:cNvSpPr/>
          <p:nvPr/>
        </p:nvSpPr>
        <p:spPr>
          <a:xfrm>
            <a:off x="419179" y="5611192"/>
            <a:ext cx="433309" cy="15751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D7D3256-A7E3-4FFA-A457-2AA62DDD3800}"/>
              </a:ext>
            </a:extLst>
          </p:cNvPr>
          <p:cNvSpPr/>
          <p:nvPr/>
        </p:nvSpPr>
        <p:spPr>
          <a:xfrm>
            <a:off x="531182" y="4319933"/>
            <a:ext cx="640393" cy="73149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955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FB0926A6-7697-4AD0-898D-3E80CCFD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Minik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Hatırlatmalar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Vol </a:t>
            </a:r>
            <a:r>
              <a:rPr lang="tr-T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tr-TR" dirty="0"/>
          </a:p>
        </p:txBody>
      </p:sp>
      <p:pic>
        <p:nvPicPr>
          <p:cNvPr id="1028" name="Picture 4" descr="database tree diagram ile ilgili görsel sonucu">
            <a:extLst>
              <a:ext uri="{FF2B5EF4-FFF2-40B4-BE49-F238E27FC236}">
                <a16:creationId xmlns:a16="http://schemas.microsoft.com/office/drawing/2014/main" id="{99E99EC0-0D95-434B-9416-149B26CE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2276444"/>
            <a:ext cx="6555697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C278BBA-4B75-4AD9-B356-51E27DFCA1CF}"/>
              </a:ext>
            </a:extLst>
          </p:cNvPr>
          <p:cNvSpPr txBox="1"/>
          <p:nvPr/>
        </p:nvSpPr>
        <p:spPr>
          <a:xfrm>
            <a:off x="6924674" y="2276444"/>
            <a:ext cx="4876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Bu görsel üzerinde bir </a:t>
            </a:r>
            <a:r>
              <a:rPr lang="tr-TR" sz="1200" dirty="0" err="1"/>
              <a:t>kategorizasyon</a:t>
            </a:r>
            <a:r>
              <a:rPr lang="tr-TR" sz="1200" dirty="0"/>
              <a:t> yapıldığını görüyorsunuz. Bu bağlamda şunları söylemek yanlış olmayacaktır.</a:t>
            </a:r>
          </a:p>
          <a:p>
            <a:endParaRPr lang="tr-TR" sz="1200" dirty="0"/>
          </a:p>
          <a:p>
            <a:r>
              <a:rPr lang="tr-TR" sz="1200" b="1" dirty="0" err="1">
                <a:solidFill>
                  <a:srgbClr val="7030A0"/>
                </a:solidFill>
              </a:rPr>
              <a:t>Vocabulary</a:t>
            </a:r>
            <a:r>
              <a:rPr lang="tr-TR" sz="1200" b="1" dirty="0">
                <a:solidFill>
                  <a:srgbClr val="7030A0"/>
                </a:solidFill>
              </a:rPr>
              <a:t>: </a:t>
            </a:r>
            <a:r>
              <a:rPr lang="tr-TR" sz="1200" dirty="0" err="1"/>
              <a:t>Electronics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root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  <a:endParaRPr lang="tr-TR" sz="1200" dirty="0">
              <a:solidFill>
                <a:srgbClr val="00B050"/>
              </a:solidFill>
            </a:endParaRPr>
          </a:p>
          <a:p>
            <a:r>
              <a:rPr lang="tr-TR" sz="1200" b="1" dirty="0">
                <a:solidFill>
                  <a:srgbClr val="FF0000"/>
                </a:solidFill>
              </a:rPr>
              <a:t>Term1: </a:t>
            </a:r>
            <a:r>
              <a:rPr lang="tr-TR" sz="1200" dirty="0" err="1"/>
              <a:t>Televisions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Term3: </a:t>
            </a:r>
            <a:r>
              <a:rPr lang="tr-TR" sz="1200" dirty="0" err="1"/>
              <a:t>Tube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Term4: </a:t>
            </a:r>
            <a:r>
              <a:rPr lang="tr-TR" sz="1200" dirty="0"/>
              <a:t>LCD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Term5:</a:t>
            </a:r>
            <a:r>
              <a:rPr lang="tr-TR" sz="1200" dirty="0">
                <a:solidFill>
                  <a:srgbClr val="FFC000"/>
                </a:solidFill>
              </a:rPr>
              <a:t> </a:t>
            </a:r>
            <a:r>
              <a:rPr lang="tr-TR" sz="1200" dirty="0" err="1"/>
              <a:t>Plasma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Televisions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b="1" dirty="0">
                <a:solidFill>
                  <a:srgbClr val="FF0000"/>
                </a:solidFill>
              </a:rPr>
              <a:t>Term2: </a:t>
            </a:r>
            <a:r>
              <a:rPr lang="tr-TR" sz="1200" dirty="0" err="1"/>
              <a:t>Portable</a:t>
            </a:r>
            <a:r>
              <a:rPr lang="tr-TR" sz="1200" dirty="0"/>
              <a:t> </a:t>
            </a:r>
            <a:r>
              <a:rPr lang="tr-TR" sz="1200" dirty="0" err="1"/>
              <a:t>Electronics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Term6: </a:t>
            </a:r>
            <a:r>
              <a:rPr lang="tr-TR" sz="1200" dirty="0"/>
              <a:t>Mp3 </a:t>
            </a:r>
            <a:r>
              <a:rPr lang="tr-TR" sz="1200" dirty="0" err="1"/>
              <a:t>Players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Term7: </a:t>
            </a:r>
            <a:r>
              <a:rPr lang="tr-TR" sz="1200" dirty="0"/>
              <a:t>CD </a:t>
            </a:r>
            <a:r>
              <a:rPr lang="tr-TR" sz="1200" dirty="0" err="1"/>
              <a:t>Players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</a:t>
            </a:r>
            <a:r>
              <a:rPr lang="tr-TR" sz="1200" b="1" dirty="0">
                <a:solidFill>
                  <a:srgbClr val="FFC000"/>
                </a:solidFill>
              </a:rPr>
              <a:t>Term8: </a:t>
            </a:r>
            <a:r>
              <a:rPr lang="tr-TR" sz="1200" dirty="0"/>
              <a:t>2 </a:t>
            </a:r>
            <a:r>
              <a:rPr lang="tr-TR" sz="1200" dirty="0" err="1"/>
              <a:t>Way</a:t>
            </a:r>
            <a:r>
              <a:rPr lang="tr-TR" sz="1200" dirty="0"/>
              <a:t> </a:t>
            </a:r>
            <a:r>
              <a:rPr lang="tr-TR" sz="1200" dirty="0" err="1"/>
              <a:t>Radios</a:t>
            </a:r>
            <a:r>
              <a:rPr lang="tr-TR" sz="1200" dirty="0"/>
              <a:t>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</a:t>
            </a:r>
            <a:r>
              <a:rPr lang="tr-TR" sz="1200" b="1" i="1" dirty="0" err="1">
                <a:solidFill>
                  <a:srgbClr val="00B050"/>
                </a:solidFill>
              </a:rPr>
              <a:t>Portable</a:t>
            </a:r>
            <a:r>
              <a:rPr lang="tr-TR" sz="1200" b="1" i="1" dirty="0">
                <a:solidFill>
                  <a:srgbClr val="00B050"/>
                </a:solidFill>
              </a:rPr>
              <a:t> </a:t>
            </a:r>
            <a:r>
              <a:rPr lang="tr-TR" sz="1200" b="1" i="1" dirty="0" err="1">
                <a:solidFill>
                  <a:srgbClr val="00B050"/>
                </a:solidFill>
              </a:rPr>
              <a:t>Electronics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r>
              <a:rPr lang="tr-TR" sz="1200" dirty="0"/>
              <a:t>		</a:t>
            </a:r>
            <a:r>
              <a:rPr lang="tr-TR" sz="1200" b="1" dirty="0">
                <a:solidFill>
                  <a:srgbClr val="0070C0"/>
                </a:solidFill>
              </a:rPr>
              <a:t>Term9: </a:t>
            </a:r>
            <a:r>
              <a:rPr lang="tr-TR" sz="1200" dirty="0"/>
              <a:t>Flash </a:t>
            </a:r>
            <a:r>
              <a:rPr lang="tr-TR" sz="1200" b="1" i="1" dirty="0">
                <a:solidFill>
                  <a:srgbClr val="00B050"/>
                </a:solidFill>
              </a:rPr>
              <a:t>(</a:t>
            </a:r>
            <a:r>
              <a:rPr lang="tr-TR" sz="1200" b="1" i="1" dirty="0" err="1">
                <a:solidFill>
                  <a:srgbClr val="00B050"/>
                </a:solidFill>
              </a:rPr>
              <a:t>Parent</a:t>
            </a:r>
            <a:r>
              <a:rPr lang="tr-TR" sz="1200" b="1" i="1" dirty="0">
                <a:solidFill>
                  <a:srgbClr val="00B050"/>
                </a:solidFill>
              </a:rPr>
              <a:t>: Mp3 </a:t>
            </a:r>
            <a:r>
              <a:rPr lang="tr-TR" sz="1200" b="1" i="1" dirty="0" err="1">
                <a:solidFill>
                  <a:srgbClr val="00B050"/>
                </a:solidFill>
              </a:rPr>
              <a:t>Players</a:t>
            </a:r>
            <a:r>
              <a:rPr lang="tr-TR" sz="1200" b="1" i="1" dirty="0">
                <a:solidFill>
                  <a:srgbClr val="00B050"/>
                </a:solidFill>
              </a:rPr>
              <a:t>)</a:t>
            </a:r>
          </a:p>
          <a:p>
            <a:endParaRPr lang="tr-TR" sz="1200" b="1" i="1" dirty="0">
              <a:solidFill>
                <a:srgbClr val="00B050"/>
              </a:solidFill>
            </a:endParaRPr>
          </a:p>
          <a:p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Not: </a:t>
            </a:r>
            <a:r>
              <a:rPr lang="tr-TR" sz="1200" dirty="0"/>
              <a:t>Eğer ki ‘</a:t>
            </a:r>
            <a:r>
              <a:rPr lang="tr-TR" sz="1200" dirty="0">
                <a:highlight>
                  <a:srgbClr val="808000"/>
                </a:highlight>
              </a:rPr>
              <a:t>Mp3 </a:t>
            </a:r>
            <a:r>
              <a:rPr lang="tr-TR" sz="1200" dirty="0" err="1">
                <a:highlight>
                  <a:srgbClr val="808000"/>
                </a:highlight>
              </a:rPr>
              <a:t>Players</a:t>
            </a:r>
            <a:r>
              <a:rPr lang="tr-TR" sz="1200" dirty="0"/>
              <a:t>’ terimini silmek istiyor ancak ‘Flash’ terimi kalsın istiyorsanız önce ‘</a:t>
            </a:r>
            <a:r>
              <a:rPr lang="tr-TR" sz="1200" dirty="0">
                <a:highlight>
                  <a:srgbClr val="0000FF"/>
                </a:highlight>
              </a:rPr>
              <a:t>Flash</a:t>
            </a:r>
            <a:r>
              <a:rPr lang="tr-TR" sz="1200" dirty="0"/>
              <a:t>’ teriminin </a:t>
            </a:r>
            <a:r>
              <a:rPr lang="tr-TR" sz="1200" dirty="0" err="1"/>
              <a:t>parent</a:t>
            </a:r>
            <a:r>
              <a:rPr lang="tr-TR" sz="1200" dirty="0"/>
              <a:t> değerini ‘</a:t>
            </a:r>
            <a:r>
              <a:rPr lang="tr-TR" sz="1200" dirty="0" err="1">
                <a:highlight>
                  <a:srgbClr val="FF0000"/>
                </a:highlight>
              </a:rPr>
              <a:t>Portable</a:t>
            </a:r>
            <a:r>
              <a:rPr lang="tr-TR" sz="1200" dirty="0">
                <a:highlight>
                  <a:srgbClr val="FF0000"/>
                </a:highlight>
              </a:rPr>
              <a:t> </a:t>
            </a:r>
            <a:r>
              <a:rPr lang="tr-TR" sz="1200" dirty="0" err="1">
                <a:highlight>
                  <a:srgbClr val="FF0000"/>
                </a:highlight>
              </a:rPr>
              <a:t>Electronics</a:t>
            </a:r>
            <a:r>
              <a:rPr lang="tr-TR" sz="1200" dirty="0"/>
              <a:t>’ olarak değiştirmelisiniz çünkü sildiğiniz terime bağlı tüm alt terimler de o terimle birlikte silinirler.</a:t>
            </a:r>
          </a:p>
          <a:p>
            <a:endParaRPr lang="tr-TR" sz="1200" dirty="0"/>
          </a:p>
          <a:p>
            <a:r>
              <a:rPr lang="tr-TR" sz="1200" dirty="0"/>
              <a:t>Bunu hızlı yapmak için sürükle-bırak operasyonunu kullanabilirsiniz </a:t>
            </a:r>
            <a:r>
              <a:rPr lang="tr-TR" sz="1200" dirty="0" err="1">
                <a:solidFill>
                  <a:srgbClr val="00B0F0"/>
                </a:solidFill>
              </a:rPr>
              <a:t>bkz</a:t>
            </a:r>
            <a:r>
              <a:rPr lang="tr-TR" sz="1200" dirty="0">
                <a:solidFill>
                  <a:srgbClr val="00B0F0"/>
                </a:solidFill>
              </a:rPr>
              <a:t>: </a:t>
            </a:r>
            <a:r>
              <a:rPr lang="tr-TR" sz="1200" dirty="0" err="1">
                <a:solidFill>
                  <a:srgbClr val="00B0F0"/>
                </a:solidFill>
              </a:rPr>
              <a:t>Structure</a:t>
            </a:r>
            <a:r>
              <a:rPr lang="tr-TR" sz="1200" dirty="0">
                <a:solidFill>
                  <a:srgbClr val="00B0F0"/>
                </a:solidFill>
              </a:rPr>
              <a:t>/</a:t>
            </a:r>
            <a:r>
              <a:rPr lang="tr-TR" sz="1200" dirty="0" err="1">
                <a:solidFill>
                  <a:srgbClr val="00B0F0"/>
                </a:solidFill>
              </a:rPr>
              <a:t>Taxonomy</a:t>
            </a:r>
            <a:r>
              <a:rPr lang="tr-TR" sz="1200" dirty="0">
                <a:solidFill>
                  <a:srgbClr val="00B0F0"/>
                </a:solidFill>
              </a:rPr>
              <a:t>/</a:t>
            </a:r>
            <a:r>
              <a:rPr lang="tr-TR" sz="1200" dirty="0" err="1">
                <a:solidFill>
                  <a:srgbClr val="00B0F0"/>
                </a:solidFill>
              </a:rPr>
              <a:t>Edit</a:t>
            </a:r>
            <a:r>
              <a:rPr lang="tr-TR" sz="1200" dirty="0">
                <a:solidFill>
                  <a:srgbClr val="00B0F0"/>
                </a:solidFill>
              </a:rPr>
              <a:t> </a:t>
            </a:r>
            <a:r>
              <a:rPr lang="tr-TR" sz="1200" dirty="0" err="1">
                <a:solidFill>
                  <a:srgbClr val="00B0F0"/>
                </a:solidFill>
              </a:rPr>
              <a:t>Terms</a:t>
            </a:r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(Bahsi geçen </a:t>
            </a:r>
            <a:r>
              <a:rPr lang="tr-T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vocabulary</a:t>
            </a:r>
            <a:r>
              <a:rPr lang="tr-T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için)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6E4D0BA-5A32-4257-ABDC-7AFF13949D08}"/>
              </a:ext>
            </a:extLst>
          </p:cNvPr>
          <p:cNvSpPr/>
          <p:nvPr/>
        </p:nvSpPr>
        <p:spPr>
          <a:xfrm>
            <a:off x="2914650" y="2276443"/>
            <a:ext cx="862013" cy="411987"/>
          </a:xfrm>
          <a:prstGeom prst="rect">
            <a:avLst/>
          </a:prstGeom>
          <a:solidFill>
            <a:srgbClr val="7030A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0625AF3-1155-4279-BDFE-9F11FF8646A2}"/>
              </a:ext>
            </a:extLst>
          </p:cNvPr>
          <p:cNvSpPr/>
          <p:nvPr/>
        </p:nvSpPr>
        <p:spPr>
          <a:xfrm>
            <a:off x="1314447" y="3513414"/>
            <a:ext cx="742951" cy="3800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00037F3-3EAB-4BB5-8C63-52563147A060}"/>
              </a:ext>
            </a:extLst>
          </p:cNvPr>
          <p:cNvSpPr/>
          <p:nvPr/>
        </p:nvSpPr>
        <p:spPr>
          <a:xfrm>
            <a:off x="4772026" y="3513414"/>
            <a:ext cx="752476" cy="38008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5DFA586-ED79-4D78-B485-5509E52EADA8}"/>
              </a:ext>
            </a:extLst>
          </p:cNvPr>
          <p:cNvSpPr/>
          <p:nvPr/>
        </p:nvSpPr>
        <p:spPr>
          <a:xfrm>
            <a:off x="161926" y="4684989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5D42614-1CD3-4C6C-9104-24079A935532}"/>
              </a:ext>
            </a:extLst>
          </p:cNvPr>
          <p:cNvSpPr/>
          <p:nvPr/>
        </p:nvSpPr>
        <p:spPr>
          <a:xfrm>
            <a:off x="1295399" y="4691338"/>
            <a:ext cx="761999" cy="380084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94B28A5-6787-421C-B0B2-06F8D537B28B}"/>
              </a:ext>
            </a:extLst>
          </p:cNvPr>
          <p:cNvSpPr/>
          <p:nvPr/>
        </p:nvSpPr>
        <p:spPr>
          <a:xfrm>
            <a:off x="2397125" y="4691338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93540C7-99C6-4913-BDED-216BEA73ECE7}"/>
              </a:ext>
            </a:extLst>
          </p:cNvPr>
          <p:cNvSpPr/>
          <p:nvPr/>
        </p:nvSpPr>
        <p:spPr>
          <a:xfrm>
            <a:off x="3571876" y="4686884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1A7D3F71-91EA-45F0-9606-A6DE9FBCE021}"/>
              </a:ext>
            </a:extLst>
          </p:cNvPr>
          <p:cNvSpPr/>
          <p:nvPr/>
        </p:nvSpPr>
        <p:spPr>
          <a:xfrm>
            <a:off x="3571877" y="5457763"/>
            <a:ext cx="761999" cy="390556"/>
          </a:xfrm>
          <a:prstGeom prst="rect">
            <a:avLst/>
          </a:prstGeom>
          <a:solidFill>
            <a:srgbClr val="0070C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C60D438-CBD0-4166-89CE-30D7C9A1F07F}"/>
              </a:ext>
            </a:extLst>
          </p:cNvPr>
          <p:cNvSpPr/>
          <p:nvPr/>
        </p:nvSpPr>
        <p:spPr>
          <a:xfrm>
            <a:off x="5946776" y="4694972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DFDB79E-3D0E-4457-914C-2DB13C9101FF}"/>
              </a:ext>
            </a:extLst>
          </p:cNvPr>
          <p:cNvSpPr/>
          <p:nvPr/>
        </p:nvSpPr>
        <p:spPr>
          <a:xfrm>
            <a:off x="4772025" y="4694972"/>
            <a:ext cx="761999" cy="390556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9757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EC62800-9A51-4F11-B23D-87096534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7D1BA-C835-4454-96EA-12002E74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5946F93-78FF-43DB-9592-9A304095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F6B2C6C1-9106-44FA-964B-8E5FD67E1288}"/>
              </a:ext>
            </a:extLst>
          </p:cNvPr>
          <p:cNvSpPr/>
          <p:nvPr/>
        </p:nvSpPr>
        <p:spPr>
          <a:xfrm>
            <a:off x="363984" y="2006600"/>
            <a:ext cx="11009302" cy="450961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D37DA8F-F1F2-40B4-A39D-80F934E9F116}"/>
              </a:ext>
            </a:extLst>
          </p:cNvPr>
          <p:cNvSpPr txBox="1"/>
          <p:nvPr/>
        </p:nvSpPr>
        <p:spPr>
          <a:xfrm>
            <a:off x="5889351" y="2461594"/>
            <a:ext cx="5042517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Views</a:t>
            </a: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tr-TR" dirty="0">
                <a:solidFill>
                  <a:schemeClr val="bg1"/>
                </a:solidFill>
              </a:rPr>
              <a:t>İçerikleri, dosyaları, blokları </a:t>
            </a:r>
            <a:r>
              <a:rPr lang="tr-TR" dirty="0" err="1">
                <a:solidFill>
                  <a:schemeClr val="bg1"/>
                </a:solidFill>
              </a:rPr>
              <a:t>vb</a:t>
            </a:r>
            <a:r>
              <a:rPr lang="tr-TR" dirty="0">
                <a:solidFill>
                  <a:schemeClr val="bg1"/>
                </a:solidFill>
              </a:rPr>
              <a:t>… varlıkları türüne göre gruplanıp bir arada gösterilmesini sağlayacağınız bir modül.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Örneğin tüm </a:t>
            </a:r>
            <a:r>
              <a:rPr lang="tr-TR" dirty="0" err="1">
                <a:solidFill>
                  <a:schemeClr val="bg1"/>
                </a:solidFill>
              </a:rPr>
              <a:t>article</a:t>
            </a:r>
            <a:r>
              <a:rPr lang="tr-TR" dirty="0">
                <a:solidFill>
                  <a:schemeClr val="bg1"/>
                </a:solidFill>
              </a:rPr>
              <a:t> türündeki içerikleri veya resim türündeki dosyaları tek bir sayfada gösterebilirsiniz.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2EFCA24-2756-47D4-B66D-8D5479CAA472}"/>
              </a:ext>
            </a:extLst>
          </p:cNvPr>
          <p:cNvSpPr txBox="1"/>
          <p:nvPr/>
        </p:nvSpPr>
        <p:spPr>
          <a:xfrm>
            <a:off x="1576342" y="1095715"/>
            <a:ext cx="52549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Kullanımda olan ve olmayan mevcut </a:t>
            </a:r>
            <a:r>
              <a:rPr lang="tr-TR" dirty="0" err="1">
                <a:solidFill>
                  <a:schemeClr val="bg1"/>
                </a:solidFill>
              </a:rPr>
              <a:t>view’lar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36A2D3A5-A7C9-47F4-A197-57C85302E4CE}"/>
              </a:ext>
            </a:extLst>
          </p:cNvPr>
          <p:cNvCxnSpPr/>
          <p:nvPr/>
        </p:nvCxnSpPr>
        <p:spPr>
          <a:xfrm>
            <a:off x="3604334" y="1580306"/>
            <a:ext cx="461639" cy="375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99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8F2C80-6A25-4101-BE0D-74F89AE5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0CE26F-DE8A-4699-8B38-1D909A42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FD27E0-8DFA-4816-8D2E-94A9FD63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54F9A4A-A82E-42FC-8B84-A8D012863070}"/>
              </a:ext>
            </a:extLst>
          </p:cNvPr>
          <p:cNvSpPr txBox="1"/>
          <p:nvPr/>
        </p:nvSpPr>
        <p:spPr>
          <a:xfrm>
            <a:off x="5581650" y="1450631"/>
            <a:ext cx="1526380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Gösterilecek varlık tipi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0ED9F77D-91E3-4DAF-8154-38CEA5168DB9}"/>
              </a:ext>
            </a:extLst>
          </p:cNvPr>
          <p:cNvCxnSpPr>
            <a:cxnSpLocks/>
          </p:cNvCxnSpPr>
          <p:nvPr/>
        </p:nvCxnSpPr>
        <p:spPr>
          <a:xfrm flipH="1">
            <a:off x="1533526" y="1614501"/>
            <a:ext cx="3971783" cy="776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9C19AFDA-2DF9-4E48-BE22-EBA8A3E6DDCA}"/>
              </a:ext>
            </a:extLst>
          </p:cNvPr>
          <p:cNvSpPr txBox="1"/>
          <p:nvPr/>
        </p:nvSpPr>
        <p:spPr>
          <a:xfrm>
            <a:off x="5581650" y="1849679"/>
            <a:ext cx="2646878" cy="24622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Gösterilecek varlık tipine ait alt içerik tipi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27B2EBF0-A6E6-4A1C-9D3B-0F9D5DFD7B1E}"/>
              </a:ext>
            </a:extLst>
          </p:cNvPr>
          <p:cNvCxnSpPr>
            <a:cxnSpLocks/>
          </p:cNvCxnSpPr>
          <p:nvPr/>
        </p:nvCxnSpPr>
        <p:spPr>
          <a:xfrm flipH="1">
            <a:off x="2233614" y="1991406"/>
            <a:ext cx="3271695" cy="461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C13031-C67D-49C0-B7A1-F9A48D864DD2}"/>
              </a:ext>
            </a:extLst>
          </p:cNvPr>
          <p:cNvSpPr txBox="1"/>
          <p:nvPr/>
        </p:nvSpPr>
        <p:spPr>
          <a:xfrm>
            <a:off x="5581650" y="2728624"/>
            <a:ext cx="2061783" cy="24622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Gösterimde kullanılacak etiket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D66293B9-9537-4C38-8F42-23E5B565A0C6}"/>
              </a:ext>
            </a:extLst>
          </p:cNvPr>
          <p:cNvCxnSpPr>
            <a:cxnSpLocks/>
          </p:cNvCxnSpPr>
          <p:nvPr/>
        </p:nvCxnSpPr>
        <p:spPr>
          <a:xfrm flipH="1" flipV="1">
            <a:off x="3684234" y="2527942"/>
            <a:ext cx="1821075" cy="261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8DE514A3-3999-4B92-A1C9-D79E3CFA7A43}"/>
              </a:ext>
            </a:extLst>
          </p:cNvPr>
          <p:cNvSpPr txBox="1"/>
          <p:nvPr/>
        </p:nvSpPr>
        <p:spPr>
          <a:xfrm>
            <a:off x="5581650" y="2321967"/>
            <a:ext cx="1808508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Gösterimin sıralama biçimi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559A7119-4160-4724-85AD-1DA639AFB65F}"/>
              </a:ext>
            </a:extLst>
          </p:cNvPr>
          <p:cNvCxnSpPr>
            <a:cxnSpLocks/>
          </p:cNvCxnSpPr>
          <p:nvPr/>
        </p:nvCxnSpPr>
        <p:spPr>
          <a:xfrm flipH="1" flipV="1">
            <a:off x="4554244" y="2433750"/>
            <a:ext cx="951065" cy="18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9E9B2585-0E3A-4858-B358-FECE656B9555}"/>
              </a:ext>
            </a:extLst>
          </p:cNvPr>
          <p:cNvSpPr txBox="1"/>
          <p:nvPr/>
        </p:nvSpPr>
        <p:spPr>
          <a:xfrm>
            <a:off x="5581650" y="3317297"/>
            <a:ext cx="3869970" cy="24622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için sayfa veya blok ataması veya her ikisi birden</a:t>
            </a: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913C6B2B-0E20-464D-A56B-CDD55A096E7D}"/>
              </a:ext>
            </a:extLst>
          </p:cNvPr>
          <p:cNvCxnSpPr>
            <a:cxnSpLocks/>
          </p:cNvCxnSpPr>
          <p:nvPr/>
        </p:nvCxnSpPr>
        <p:spPr>
          <a:xfrm flipH="1" flipV="1">
            <a:off x="932156" y="2926988"/>
            <a:ext cx="4573153" cy="505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2BFE0E7A-37CC-46C4-9C4C-236908C4888D}"/>
              </a:ext>
            </a:extLst>
          </p:cNvPr>
          <p:cNvCxnSpPr>
            <a:cxnSpLocks/>
          </p:cNvCxnSpPr>
          <p:nvPr/>
        </p:nvCxnSpPr>
        <p:spPr>
          <a:xfrm flipH="1">
            <a:off x="941035" y="3437233"/>
            <a:ext cx="4564274" cy="1623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FB3DF175-A680-4041-A745-1EB5E613B7EA}"/>
              </a:ext>
            </a:extLst>
          </p:cNvPr>
          <p:cNvSpPr txBox="1"/>
          <p:nvPr/>
        </p:nvSpPr>
        <p:spPr>
          <a:xfrm>
            <a:off x="5581650" y="3922430"/>
            <a:ext cx="3869970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format ve biçimleri</a:t>
            </a:r>
          </a:p>
          <a:p>
            <a:r>
              <a:rPr lang="tr-T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Örn</a:t>
            </a:r>
            <a:r>
              <a:rPr lang="tr-T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Bağlantılar listesi veya ön gösterimler tablosu…)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6964C3B2-6A3A-445D-98B9-C22FBF4068B8}"/>
              </a:ext>
            </a:extLst>
          </p:cNvPr>
          <p:cNvCxnSpPr>
            <a:cxnSpLocks/>
          </p:cNvCxnSpPr>
          <p:nvPr/>
        </p:nvCxnSpPr>
        <p:spPr>
          <a:xfrm flipH="1" flipV="1">
            <a:off x="2299317" y="3813016"/>
            <a:ext cx="3178205" cy="320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4AF15E58-D7D5-474B-A4B6-2ABBCA6DFA61}"/>
              </a:ext>
            </a:extLst>
          </p:cNvPr>
          <p:cNvCxnSpPr/>
          <p:nvPr/>
        </p:nvCxnSpPr>
        <p:spPr>
          <a:xfrm flipH="1">
            <a:off x="1837678" y="4133700"/>
            <a:ext cx="3639844" cy="1441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1B300A28-CDAD-45AE-8C27-6E3A66B09D99}"/>
              </a:ext>
            </a:extLst>
          </p:cNvPr>
          <p:cNvSpPr txBox="1"/>
          <p:nvPr/>
        </p:nvSpPr>
        <p:spPr>
          <a:xfrm>
            <a:off x="5581650" y="4825459"/>
            <a:ext cx="5698996" cy="24622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sz="1000" dirty="0" err="1">
                <a:solidFill>
                  <a:srgbClr val="FFFF00"/>
                </a:solidFill>
              </a:rPr>
              <a:t>Rss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 err="1">
                <a:solidFill>
                  <a:srgbClr val="FFFF00"/>
                </a:solidFill>
              </a:rPr>
              <a:t>Feed</a:t>
            </a:r>
            <a:r>
              <a:rPr lang="tr-TR" sz="1000" dirty="0">
                <a:solidFill>
                  <a:srgbClr val="FFFF00"/>
                </a:solidFill>
              </a:rPr>
              <a:t>: </a:t>
            </a:r>
            <a:r>
              <a:rPr lang="tr-TR" sz="1000" dirty="0">
                <a:solidFill>
                  <a:schemeClr val="bg1"/>
                </a:solidFill>
              </a:rPr>
              <a:t>Kullanıcılara, yeni eklenen içerikler hakkında haber vermenizi sağlayan bir araç.</a:t>
            </a:r>
          </a:p>
        </p:txBody>
      </p: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1A2DB6C0-AE1B-44CD-B0FF-835AC3B9FB08}"/>
              </a:ext>
            </a:extLst>
          </p:cNvPr>
          <p:cNvCxnSpPr>
            <a:cxnSpLocks/>
          </p:cNvCxnSpPr>
          <p:nvPr/>
        </p:nvCxnSpPr>
        <p:spPr>
          <a:xfrm flipH="1" flipV="1">
            <a:off x="1083076" y="4625266"/>
            <a:ext cx="4422233" cy="342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Dikdörtgen 20">
            <a:extLst>
              <a:ext uri="{FF2B5EF4-FFF2-40B4-BE49-F238E27FC236}">
                <a16:creationId xmlns:a16="http://schemas.microsoft.com/office/drawing/2014/main" id="{59E3B9F5-C69E-4883-AC99-6AF87289A8A0}"/>
              </a:ext>
            </a:extLst>
          </p:cNvPr>
          <p:cNvSpPr/>
          <p:nvPr/>
        </p:nvSpPr>
        <p:spPr>
          <a:xfrm>
            <a:off x="664368" y="2402183"/>
            <a:ext cx="869157" cy="10977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A3EAFB35-A310-4098-8DC3-6828960FA96B}"/>
              </a:ext>
            </a:extLst>
          </p:cNvPr>
          <p:cNvSpPr/>
          <p:nvPr/>
        </p:nvSpPr>
        <p:spPr>
          <a:xfrm>
            <a:off x="445831" y="2851754"/>
            <a:ext cx="486324" cy="1504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322A691F-7660-49EC-BB53-5CBB8C4BB893}"/>
              </a:ext>
            </a:extLst>
          </p:cNvPr>
          <p:cNvSpPr/>
          <p:nvPr/>
        </p:nvSpPr>
        <p:spPr>
          <a:xfrm>
            <a:off x="973885" y="3707718"/>
            <a:ext cx="1292580" cy="150466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0DBFE8BF-69AD-41B9-BB5C-A1B700D92457}"/>
              </a:ext>
            </a:extLst>
          </p:cNvPr>
          <p:cNvSpPr/>
          <p:nvPr/>
        </p:nvSpPr>
        <p:spPr>
          <a:xfrm>
            <a:off x="445831" y="4565650"/>
            <a:ext cx="637245" cy="8890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337CB675-1D6F-44E6-9859-99BE95FBDBDB}"/>
              </a:ext>
            </a:extLst>
          </p:cNvPr>
          <p:cNvSpPr/>
          <p:nvPr/>
        </p:nvSpPr>
        <p:spPr>
          <a:xfrm>
            <a:off x="454543" y="5022849"/>
            <a:ext cx="477612" cy="13130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BAC4EE2B-EF3A-419C-ADED-EDE0B85FD358}"/>
              </a:ext>
            </a:extLst>
          </p:cNvPr>
          <p:cNvSpPr/>
          <p:nvPr/>
        </p:nvSpPr>
        <p:spPr>
          <a:xfrm>
            <a:off x="973885" y="5608679"/>
            <a:ext cx="1259728" cy="144885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1DF77AAC-302C-4043-871B-3177B88CDE02}"/>
              </a:ext>
            </a:extLst>
          </p:cNvPr>
          <p:cNvSpPr/>
          <p:nvPr/>
        </p:nvSpPr>
        <p:spPr>
          <a:xfrm>
            <a:off x="1785938" y="2402183"/>
            <a:ext cx="426081" cy="109774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E206BD36-A5E5-4CDA-98C5-BE8A69D4CEF8}"/>
              </a:ext>
            </a:extLst>
          </p:cNvPr>
          <p:cNvSpPr/>
          <p:nvPr/>
        </p:nvSpPr>
        <p:spPr>
          <a:xfrm>
            <a:off x="2593099" y="2390775"/>
            <a:ext cx="1115301" cy="123471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B6FABFA8-5355-4278-951A-682629C3EA17}"/>
              </a:ext>
            </a:extLst>
          </p:cNvPr>
          <p:cNvSpPr/>
          <p:nvPr/>
        </p:nvSpPr>
        <p:spPr>
          <a:xfrm>
            <a:off x="4013200" y="2404147"/>
            <a:ext cx="480219" cy="10977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951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2ACB1E-763B-4337-856C-7AF4FC6B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6A6EF5-A668-4CD8-A26F-CEB09ECC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8FF18D-5A6D-44E1-A7BA-720705C8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48CCB49-E081-4A81-8D5F-4CDCCFF16F47}"/>
              </a:ext>
            </a:extLst>
          </p:cNvPr>
          <p:cNvSpPr txBox="1"/>
          <p:nvPr/>
        </p:nvSpPr>
        <p:spPr>
          <a:xfrm>
            <a:off x="5595486" y="247133"/>
            <a:ext cx="4321743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Örnek olarak </a:t>
            </a:r>
            <a:r>
              <a:rPr lang="tr-TR" sz="1000" dirty="0" err="1">
                <a:solidFill>
                  <a:schemeClr val="bg1"/>
                </a:solidFill>
              </a:rPr>
              <a:t>development</a:t>
            </a:r>
            <a:r>
              <a:rPr lang="tr-TR" sz="1000" dirty="0">
                <a:solidFill>
                  <a:schemeClr val="bg1"/>
                </a:solidFill>
              </a:rPr>
              <a:t> barındaki </a:t>
            </a:r>
            <a:r>
              <a:rPr lang="tr-TR" sz="1000" dirty="0" err="1">
                <a:solidFill>
                  <a:schemeClr val="bg1"/>
                </a:solidFill>
              </a:rPr>
              <a:t>content</a:t>
            </a:r>
            <a:r>
              <a:rPr lang="tr-TR" sz="1000" dirty="0">
                <a:solidFill>
                  <a:schemeClr val="bg1"/>
                </a:solidFill>
              </a:rPr>
              <a:t> alanında bulunan içerikler için oluşturulmuş </a:t>
            </a:r>
            <a:r>
              <a:rPr lang="tr-TR" sz="1000" dirty="0" err="1">
                <a:solidFill>
                  <a:schemeClr val="bg1"/>
                </a:solidFill>
              </a:rPr>
              <a:t>default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content</a:t>
            </a:r>
            <a:r>
              <a:rPr lang="tr-TR" sz="1000" dirty="0">
                <a:solidFill>
                  <a:schemeClr val="bg1"/>
                </a:solidFill>
              </a:rPr>
              <a:t> </a:t>
            </a:r>
            <a:r>
              <a:rPr lang="tr-TR" sz="1000" dirty="0" err="1">
                <a:solidFill>
                  <a:schemeClr val="bg1"/>
                </a:solidFill>
              </a:rPr>
              <a:t>view</a:t>
            </a:r>
            <a:r>
              <a:rPr lang="tr-TR" sz="1000" dirty="0">
                <a:solidFill>
                  <a:schemeClr val="bg1"/>
                </a:solidFill>
              </a:rPr>
              <a:t> ayarları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EEBFB13-AFF1-437E-A688-7A385B654F50}"/>
              </a:ext>
            </a:extLst>
          </p:cNvPr>
          <p:cNvCxnSpPr/>
          <p:nvPr/>
        </p:nvCxnSpPr>
        <p:spPr>
          <a:xfrm flipH="1">
            <a:off x="895149" y="447188"/>
            <a:ext cx="4629752" cy="552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E535AAAD-A0E3-4256-94E3-C3BA8C0FEBFD}"/>
              </a:ext>
            </a:extLst>
          </p:cNvPr>
          <p:cNvSpPr/>
          <p:nvPr/>
        </p:nvSpPr>
        <p:spPr>
          <a:xfrm>
            <a:off x="423512" y="1886552"/>
            <a:ext cx="11482939" cy="43698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B4CB624-C6AA-4856-83C1-7B45C9487F24}"/>
              </a:ext>
            </a:extLst>
          </p:cNvPr>
          <p:cNvCxnSpPr>
            <a:cxnSpLocks/>
          </p:cNvCxnSpPr>
          <p:nvPr/>
        </p:nvCxnSpPr>
        <p:spPr>
          <a:xfrm>
            <a:off x="6468177" y="731520"/>
            <a:ext cx="0" cy="1020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F95967C-752B-4386-862B-E7FAC1AB959B}"/>
              </a:ext>
            </a:extLst>
          </p:cNvPr>
          <p:cNvSpPr txBox="1"/>
          <p:nvPr/>
        </p:nvSpPr>
        <p:spPr>
          <a:xfrm>
            <a:off x="7239789" y="1193159"/>
            <a:ext cx="2678938" cy="24622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Yapılan ayarlara ait ön gösterim bölümü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6F7A4D79-97EC-48D9-912D-063479B14A65}"/>
              </a:ext>
            </a:extLst>
          </p:cNvPr>
          <p:cNvCxnSpPr/>
          <p:nvPr/>
        </p:nvCxnSpPr>
        <p:spPr>
          <a:xfrm flipH="1">
            <a:off x="1058779" y="1528984"/>
            <a:ext cx="6931841" cy="4905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D0371BA-F33E-4EF6-9C6F-5FEF78A717B3}"/>
              </a:ext>
            </a:extLst>
          </p:cNvPr>
          <p:cNvSpPr/>
          <p:nvPr/>
        </p:nvSpPr>
        <p:spPr>
          <a:xfrm>
            <a:off x="309777" y="955186"/>
            <a:ext cx="560174" cy="109774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5AF61D2-DB61-4951-A4FC-60F60A6CECD3}"/>
              </a:ext>
            </a:extLst>
          </p:cNvPr>
          <p:cNvSpPr/>
          <p:nvPr/>
        </p:nvSpPr>
        <p:spPr>
          <a:xfrm>
            <a:off x="523875" y="6481389"/>
            <a:ext cx="498475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168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95FDE93-6E7B-4420-9A90-3167F5F6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B458C4-6493-44FD-A08E-478AC8A6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FB827C-749D-4BAE-AD94-510B9592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19228CB3-304A-4371-9F62-F243F4CB7627}"/>
              </a:ext>
            </a:extLst>
          </p:cNvPr>
          <p:cNvSpPr/>
          <p:nvPr/>
        </p:nvSpPr>
        <p:spPr>
          <a:xfrm>
            <a:off x="488272" y="1864826"/>
            <a:ext cx="2565646" cy="30471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607F182-4820-4B56-B807-CBE8A82887CD}"/>
              </a:ext>
            </a:extLst>
          </p:cNvPr>
          <p:cNvSpPr txBox="1"/>
          <p:nvPr/>
        </p:nvSpPr>
        <p:spPr>
          <a:xfrm>
            <a:off x="5928806" y="1817702"/>
            <a:ext cx="619809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Yayınlanmış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henüz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onaylanmamış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yorumların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ayrımı</a:t>
            </a:r>
            <a:endParaRPr lang="tr-TR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BF25861-BF2E-4494-9B86-12A44E8EF7A2}"/>
              </a:ext>
            </a:extLst>
          </p:cNvPr>
          <p:cNvCxnSpPr/>
          <p:nvPr/>
        </p:nvCxnSpPr>
        <p:spPr>
          <a:xfrm flipH="1">
            <a:off x="3222594" y="2011246"/>
            <a:ext cx="27062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02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98BBD3-E78B-47C4-A620-EB6B71A2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9D0F25-14F9-4D65-BC53-6B00E2D2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70B3FCE-E833-4778-B1C2-64C66AB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DEC0250-8867-468C-BEED-CE1B8F7DBD4E}"/>
              </a:ext>
            </a:extLst>
          </p:cNvPr>
          <p:cNvSpPr txBox="1"/>
          <p:nvPr/>
        </p:nvSpPr>
        <p:spPr>
          <a:xfrm>
            <a:off x="2597236" y="3788702"/>
            <a:ext cx="1315454" cy="553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 alanına ait Baş ve Son bölge ayarları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E5E6534-4B81-4F18-BFFD-A69B22C16669}"/>
              </a:ext>
            </a:extLst>
          </p:cNvPr>
          <p:cNvCxnSpPr>
            <a:cxnSpLocks/>
          </p:cNvCxnSpPr>
          <p:nvPr/>
        </p:nvCxnSpPr>
        <p:spPr>
          <a:xfrm flipV="1">
            <a:off x="3785976" y="3621505"/>
            <a:ext cx="441361" cy="317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8ECD442F-F59C-4E48-A20D-CD0CBC67C321}"/>
              </a:ext>
            </a:extLst>
          </p:cNvPr>
          <p:cNvSpPr txBox="1"/>
          <p:nvPr/>
        </p:nvSpPr>
        <p:spPr>
          <a:xfrm>
            <a:off x="3272589" y="1341800"/>
            <a:ext cx="2577950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Gösterim biçimi ve o biçime ait ayarlar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0271124-41BE-4FF5-A00F-BFE77964D618}"/>
              </a:ext>
            </a:extLst>
          </p:cNvPr>
          <p:cNvCxnSpPr>
            <a:cxnSpLocks/>
          </p:cNvCxnSpPr>
          <p:nvPr/>
        </p:nvCxnSpPr>
        <p:spPr>
          <a:xfrm flipH="1">
            <a:off x="1742172" y="1635296"/>
            <a:ext cx="2021307" cy="1275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A68FB51-9633-4759-9255-A4DE5A4BFBB1}"/>
              </a:ext>
            </a:extLst>
          </p:cNvPr>
          <p:cNvSpPr txBox="1"/>
          <p:nvPr/>
        </p:nvSpPr>
        <p:spPr>
          <a:xfrm>
            <a:off x="3272589" y="2099175"/>
            <a:ext cx="1909497" cy="2462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İçeriğe ait alanların kontrolü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FFCA8569-A356-476A-9C66-70A954A7149A}"/>
              </a:ext>
            </a:extLst>
          </p:cNvPr>
          <p:cNvCxnSpPr>
            <a:cxnSpLocks/>
          </p:cNvCxnSpPr>
          <p:nvPr/>
        </p:nvCxnSpPr>
        <p:spPr>
          <a:xfrm flipH="1">
            <a:off x="2300438" y="2392670"/>
            <a:ext cx="1205842" cy="843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0E89A74-975D-4480-9E45-EE29D713A348}"/>
              </a:ext>
            </a:extLst>
          </p:cNvPr>
          <p:cNvSpPr txBox="1"/>
          <p:nvPr/>
        </p:nvSpPr>
        <p:spPr>
          <a:xfrm>
            <a:off x="3272589" y="5788771"/>
            <a:ext cx="1749197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Filtre ve sıralama kriterleri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988D6AC5-CEED-4996-96D8-ECF08BC803A7}"/>
              </a:ext>
            </a:extLst>
          </p:cNvPr>
          <p:cNvCxnSpPr>
            <a:cxnSpLocks/>
          </p:cNvCxnSpPr>
          <p:nvPr/>
        </p:nvCxnSpPr>
        <p:spPr>
          <a:xfrm flipH="1" flipV="1">
            <a:off x="1407889" y="5788771"/>
            <a:ext cx="1749198" cy="117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6E84D06C-32E5-4B36-BF98-EB2ABF5A88C7}"/>
              </a:ext>
            </a:extLst>
          </p:cNvPr>
          <p:cNvCxnSpPr>
            <a:cxnSpLocks/>
          </p:cNvCxnSpPr>
          <p:nvPr/>
        </p:nvCxnSpPr>
        <p:spPr>
          <a:xfrm flipH="1" flipV="1">
            <a:off x="2300438" y="5471014"/>
            <a:ext cx="856648" cy="435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Dikdörtgen 25">
            <a:extLst>
              <a:ext uri="{FF2B5EF4-FFF2-40B4-BE49-F238E27FC236}">
                <a16:creationId xmlns:a16="http://schemas.microsoft.com/office/drawing/2014/main" id="{E51F4B12-7094-4705-898C-B32A699D31A9}"/>
              </a:ext>
            </a:extLst>
          </p:cNvPr>
          <p:cNvSpPr/>
          <p:nvPr/>
        </p:nvSpPr>
        <p:spPr>
          <a:xfrm>
            <a:off x="539015" y="2926081"/>
            <a:ext cx="1186590" cy="34545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5D97E7C6-D54C-4C5E-8745-8BB3EC87027F}"/>
              </a:ext>
            </a:extLst>
          </p:cNvPr>
          <p:cNvSpPr/>
          <p:nvPr/>
        </p:nvSpPr>
        <p:spPr>
          <a:xfrm>
            <a:off x="539015" y="3318811"/>
            <a:ext cx="1645920" cy="120400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253725AB-3528-4BF3-8F29-5D8573289C6E}"/>
              </a:ext>
            </a:extLst>
          </p:cNvPr>
          <p:cNvSpPr/>
          <p:nvPr/>
        </p:nvSpPr>
        <p:spPr>
          <a:xfrm>
            <a:off x="548073" y="4570090"/>
            <a:ext cx="1636862" cy="90092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740C2314-96C2-44A6-B938-8BFAF54DCB63}"/>
              </a:ext>
            </a:extLst>
          </p:cNvPr>
          <p:cNvSpPr/>
          <p:nvPr/>
        </p:nvSpPr>
        <p:spPr>
          <a:xfrm>
            <a:off x="539015" y="5518288"/>
            <a:ext cx="789271" cy="38501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C1B79067-D30C-4D7E-8145-43265E6DF4B8}"/>
              </a:ext>
            </a:extLst>
          </p:cNvPr>
          <p:cNvSpPr/>
          <p:nvPr/>
        </p:nvSpPr>
        <p:spPr>
          <a:xfrm>
            <a:off x="4322882" y="3271536"/>
            <a:ext cx="545392" cy="385011"/>
          </a:xfrm>
          <a:prstGeom prst="rect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FBF93CF9-4FC9-4A03-80DC-2B86EC740BA3}"/>
              </a:ext>
            </a:extLst>
          </p:cNvPr>
          <p:cNvSpPr txBox="1"/>
          <p:nvPr/>
        </p:nvSpPr>
        <p:spPr>
          <a:xfrm>
            <a:off x="6285297" y="1619907"/>
            <a:ext cx="2021306" cy="55399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İçeriklerin bulunduğu sayfaya ait konum, ulaşım, menü bilgileri</a:t>
            </a: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9D812B4D-C3BE-47D0-91DC-C40C35F54354}"/>
              </a:ext>
            </a:extLst>
          </p:cNvPr>
          <p:cNvCxnSpPr/>
          <p:nvPr/>
        </p:nvCxnSpPr>
        <p:spPr>
          <a:xfrm flipH="1">
            <a:off x="5746282" y="2020017"/>
            <a:ext cx="539015" cy="51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Dikdörtgen 40">
            <a:extLst>
              <a:ext uri="{FF2B5EF4-FFF2-40B4-BE49-F238E27FC236}">
                <a16:creationId xmlns:a16="http://schemas.microsoft.com/office/drawing/2014/main" id="{D2556E87-417A-4D8B-87D4-D7510AAF2C55}"/>
              </a:ext>
            </a:extLst>
          </p:cNvPr>
          <p:cNvSpPr/>
          <p:nvPr/>
        </p:nvSpPr>
        <p:spPr>
          <a:xfrm>
            <a:off x="4325555" y="2627833"/>
            <a:ext cx="2556507" cy="608661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63FC5569-0E7A-4341-9360-9C1EF173279C}"/>
              </a:ext>
            </a:extLst>
          </p:cNvPr>
          <p:cNvSpPr txBox="1"/>
          <p:nvPr/>
        </p:nvSpPr>
        <p:spPr>
          <a:xfrm>
            <a:off x="2597236" y="4729636"/>
            <a:ext cx="1749197" cy="4001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İçeriğe erişilememesi durumundaki davranış</a:t>
            </a:r>
          </a:p>
        </p:txBody>
      </p: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F2B59273-4963-4E63-9899-62AD961C884F}"/>
              </a:ext>
            </a:extLst>
          </p:cNvPr>
          <p:cNvCxnSpPr>
            <a:cxnSpLocks/>
          </p:cNvCxnSpPr>
          <p:nvPr/>
        </p:nvCxnSpPr>
        <p:spPr>
          <a:xfrm flipV="1">
            <a:off x="3676851" y="4005700"/>
            <a:ext cx="550486" cy="652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Dikdörtgen 44">
            <a:extLst>
              <a:ext uri="{FF2B5EF4-FFF2-40B4-BE49-F238E27FC236}">
                <a16:creationId xmlns:a16="http://schemas.microsoft.com/office/drawing/2014/main" id="{DD1399FE-F51A-45DB-A5E5-D30ED429D041}"/>
              </a:ext>
            </a:extLst>
          </p:cNvPr>
          <p:cNvSpPr/>
          <p:nvPr/>
        </p:nvSpPr>
        <p:spPr>
          <a:xfrm>
            <a:off x="4322882" y="3691588"/>
            <a:ext cx="2135670" cy="278327"/>
          </a:xfrm>
          <a:prstGeom prst="rect">
            <a:avLst/>
          </a:prstGeom>
          <a:solidFill>
            <a:schemeClr val="accent4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79D56301-C7C7-4CFD-BD3C-C0CECA40A9E8}"/>
              </a:ext>
            </a:extLst>
          </p:cNvPr>
          <p:cNvSpPr txBox="1"/>
          <p:nvPr/>
        </p:nvSpPr>
        <p:spPr>
          <a:xfrm>
            <a:off x="4323817" y="5071528"/>
            <a:ext cx="1636862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İçeriklerin bulunduğu sayfanın biçimi</a:t>
            </a:r>
          </a:p>
        </p:txBody>
      </p:sp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779C66FD-F655-4E61-8B7E-5F2158463245}"/>
              </a:ext>
            </a:extLst>
          </p:cNvPr>
          <p:cNvCxnSpPr/>
          <p:nvPr/>
        </p:nvCxnSpPr>
        <p:spPr>
          <a:xfrm flipV="1">
            <a:off x="4638812" y="4570090"/>
            <a:ext cx="0" cy="447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Dikdörtgen 49">
            <a:extLst>
              <a:ext uri="{FF2B5EF4-FFF2-40B4-BE49-F238E27FC236}">
                <a16:creationId xmlns:a16="http://schemas.microsoft.com/office/drawing/2014/main" id="{CF006577-4ED4-4955-AA81-AB4361DE44D3}"/>
              </a:ext>
            </a:extLst>
          </p:cNvPr>
          <p:cNvSpPr/>
          <p:nvPr/>
        </p:nvSpPr>
        <p:spPr>
          <a:xfrm>
            <a:off x="4322882" y="4027495"/>
            <a:ext cx="2135650" cy="488855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9D0395B0-FAEE-4265-8B93-9A12BF0AF3C8}"/>
              </a:ext>
            </a:extLst>
          </p:cNvPr>
          <p:cNvSpPr txBox="1"/>
          <p:nvPr/>
        </p:nvSpPr>
        <p:spPr>
          <a:xfrm>
            <a:off x="7155347" y="2167292"/>
            <a:ext cx="3673075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Normal filtreden farkı, kıyas değerini elle değil belli bir tipten programlanarak alır</a:t>
            </a:r>
          </a:p>
        </p:txBody>
      </p:sp>
      <p:cxnSp>
        <p:nvCxnSpPr>
          <p:cNvPr id="53" name="Düz Ok Bağlayıcısı 52">
            <a:extLst>
              <a:ext uri="{FF2B5EF4-FFF2-40B4-BE49-F238E27FC236}">
                <a16:creationId xmlns:a16="http://schemas.microsoft.com/office/drawing/2014/main" id="{E36340F5-B46C-4537-85EA-CBB937FCD39E}"/>
              </a:ext>
            </a:extLst>
          </p:cNvPr>
          <p:cNvCxnSpPr/>
          <p:nvPr/>
        </p:nvCxnSpPr>
        <p:spPr>
          <a:xfrm>
            <a:off x="7960093" y="2627833"/>
            <a:ext cx="231006" cy="224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Dikdörtgen 53">
            <a:extLst>
              <a:ext uri="{FF2B5EF4-FFF2-40B4-BE49-F238E27FC236}">
                <a16:creationId xmlns:a16="http://schemas.microsoft.com/office/drawing/2014/main" id="{4A2FF36A-9023-42C2-8EA3-FB66813021BA}"/>
              </a:ext>
            </a:extLst>
          </p:cNvPr>
          <p:cNvSpPr/>
          <p:nvPr/>
        </p:nvSpPr>
        <p:spPr>
          <a:xfrm>
            <a:off x="8191099" y="2851880"/>
            <a:ext cx="3673075" cy="17810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405EB1BC-D9DD-4893-80CD-11B2B5D33571}"/>
              </a:ext>
            </a:extLst>
          </p:cNvPr>
          <p:cNvSpPr txBox="1"/>
          <p:nvPr/>
        </p:nvSpPr>
        <p:spPr>
          <a:xfrm>
            <a:off x="5257024" y="3304428"/>
            <a:ext cx="1749197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İçerik tablosuna ait ilişkiler</a:t>
            </a:r>
          </a:p>
        </p:txBody>
      </p:sp>
      <p:cxnSp>
        <p:nvCxnSpPr>
          <p:cNvPr id="59" name="Düz Ok Bağlayıcısı 58">
            <a:extLst>
              <a:ext uri="{FF2B5EF4-FFF2-40B4-BE49-F238E27FC236}">
                <a16:creationId xmlns:a16="http://schemas.microsoft.com/office/drawing/2014/main" id="{A4F4A634-DD31-4EE4-B671-60F5D9CB78F7}"/>
              </a:ext>
            </a:extLst>
          </p:cNvPr>
          <p:cNvCxnSpPr/>
          <p:nvPr/>
        </p:nvCxnSpPr>
        <p:spPr>
          <a:xfrm flipV="1">
            <a:off x="7155347" y="3251345"/>
            <a:ext cx="920249" cy="14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5D2B1F86-1231-46F1-846B-AFBF4D4D7649}"/>
              </a:ext>
            </a:extLst>
          </p:cNvPr>
          <p:cNvSpPr/>
          <p:nvPr/>
        </p:nvSpPr>
        <p:spPr>
          <a:xfrm>
            <a:off x="8191099" y="3054151"/>
            <a:ext cx="3673075" cy="31790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EDA956E-3CE2-41E6-A6D1-FF8C16F5A370}"/>
              </a:ext>
            </a:extLst>
          </p:cNvPr>
          <p:cNvSpPr txBox="1"/>
          <p:nvPr/>
        </p:nvSpPr>
        <p:spPr>
          <a:xfrm>
            <a:off x="6285297" y="5559824"/>
            <a:ext cx="291926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Kullanıcılara daha ayrıntılı filtreleme sunmak adına </a:t>
            </a:r>
            <a:r>
              <a:rPr lang="tr-TR" sz="1000" dirty="0" err="1">
                <a:solidFill>
                  <a:schemeClr val="bg1"/>
                </a:solidFill>
              </a:rPr>
              <a:t>exposed</a:t>
            </a:r>
            <a:r>
              <a:rPr lang="tr-TR" sz="1000" dirty="0">
                <a:solidFill>
                  <a:schemeClr val="bg1"/>
                </a:solidFill>
              </a:rPr>
              <a:t> form kullanabilirsiniz.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5B1CAD9-D2D9-4254-B2BD-21B09FC04F25}"/>
              </a:ext>
            </a:extLst>
          </p:cNvPr>
          <p:cNvCxnSpPr>
            <a:cxnSpLocks/>
          </p:cNvCxnSpPr>
          <p:nvPr/>
        </p:nvCxnSpPr>
        <p:spPr>
          <a:xfrm flipV="1">
            <a:off x="6882062" y="3895354"/>
            <a:ext cx="1303051" cy="162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Dikdörtgen 38">
            <a:extLst>
              <a:ext uri="{FF2B5EF4-FFF2-40B4-BE49-F238E27FC236}">
                <a16:creationId xmlns:a16="http://schemas.microsoft.com/office/drawing/2014/main" id="{8848C902-DE47-4BAB-AD33-EE4FBDAED9A4}"/>
              </a:ext>
            </a:extLst>
          </p:cNvPr>
          <p:cNvSpPr/>
          <p:nvPr/>
        </p:nvSpPr>
        <p:spPr>
          <a:xfrm>
            <a:off x="8185113" y="3405102"/>
            <a:ext cx="3673075" cy="49025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DEE0E004-02A5-4EB7-9B73-95C6400D747F}"/>
              </a:ext>
            </a:extLst>
          </p:cNvPr>
          <p:cNvSpPr/>
          <p:nvPr/>
        </p:nvSpPr>
        <p:spPr>
          <a:xfrm>
            <a:off x="8185112" y="3928404"/>
            <a:ext cx="3673075" cy="153028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6B61637A-521B-44C4-85E2-517A20B5BA1E}"/>
              </a:ext>
            </a:extLst>
          </p:cNvPr>
          <p:cNvSpPr txBox="1"/>
          <p:nvPr/>
        </p:nvSpPr>
        <p:spPr>
          <a:xfrm>
            <a:off x="9272740" y="6035988"/>
            <a:ext cx="2919260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Ve diğer gelişmiş ayarlar…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F19B805E-8B1B-4FDD-AD16-3239C453CC66}"/>
              </a:ext>
            </a:extLst>
          </p:cNvPr>
          <p:cNvCxnSpPr/>
          <p:nvPr/>
        </p:nvCxnSpPr>
        <p:spPr>
          <a:xfrm flipV="1">
            <a:off x="10366218" y="5518288"/>
            <a:ext cx="0" cy="441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2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7B2EA8-3239-4C4F-B0F9-AC3F907C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ECB81E-F48E-4CF3-A9FE-B14502CC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5BBB66E-51BC-416C-9839-6632EC6C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09380DA-177F-42FA-B184-15E1B4C63B3A}"/>
              </a:ext>
            </a:extLst>
          </p:cNvPr>
          <p:cNvSpPr txBox="1"/>
          <p:nvPr/>
        </p:nvSpPr>
        <p:spPr>
          <a:xfrm>
            <a:off x="6897727" y="3908372"/>
            <a:ext cx="488491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Websitenizin</a:t>
            </a:r>
            <a:r>
              <a:rPr lang="tr-TR" dirty="0">
                <a:solidFill>
                  <a:schemeClr val="bg1"/>
                </a:solidFill>
              </a:rPr>
              <a:t> genel görünümünü özelleştirmek için tema değiştirebilir veya yeni temalar indirebilirsiniz.</a:t>
            </a:r>
            <a:r>
              <a:rPr lang="tr-TR" dirty="0"/>
              <a:t> 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A120C96D-74DF-4607-9EFC-3248A3DBBBFA}"/>
              </a:ext>
            </a:extLst>
          </p:cNvPr>
          <p:cNvCxnSpPr>
            <a:cxnSpLocks/>
          </p:cNvCxnSpPr>
          <p:nvPr/>
        </p:nvCxnSpPr>
        <p:spPr>
          <a:xfrm flipH="1" flipV="1">
            <a:off x="1484769" y="2598345"/>
            <a:ext cx="5412958" cy="1771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A5F3FFF8-0FAC-4EB1-AC13-FC7155CAE452}"/>
              </a:ext>
            </a:extLst>
          </p:cNvPr>
          <p:cNvSpPr txBox="1"/>
          <p:nvPr/>
        </p:nvSpPr>
        <p:spPr>
          <a:xfrm>
            <a:off x="6897727" y="2222287"/>
            <a:ext cx="370286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Herhangi bir güncelleme olup olmadığını elle kontrol edebilirsiniz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07942022-28AB-4016-B330-44A64E2A5406}"/>
              </a:ext>
            </a:extLst>
          </p:cNvPr>
          <p:cNvCxnSpPr/>
          <p:nvPr/>
        </p:nvCxnSpPr>
        <p:spPr>
          <a:xfrm flipH="1" flipV="1">
            <a:off x="1484769" y="1874067"/>
            <a:ext cx="5323437" cy="809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3737BFE-68C9-480D-A91E-724C0A834AEC}"/>
              </a:ext>
            </a:extLst>
          </p:cNvPr>
          <p:cNvSpPr txBox="1"/>
          <p:nvPr/>
        </p:nvSpPr>
        <p:spPr>
          <a:xfrm>
            <a:off x="6897727" y="718098"/>
            <a:ext cx="422898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Temalara ait veya global görünüm ayarlarına buradan ulaşın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9B94BB9-2C4A-49B2-9E62-F57D85A1D0D2}"/>
              </a:ext>
            </a:extLst>
          </p:cNvPr>
          <p:cNvCxnSpPr/>
          <p:nvPr/>
        </p:nvCxnSpPr>
        <p:spPr>
          <a:xfrm flipH="1">
            <a:off x="2199992" y="999202"/>
            <a:ext cx="4608214" cy="689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F8C31E-A824-46A6-978D-9DC5CCCCBB39}"/>
              </a:ext>
            </a:extLst>
          </p:cNvPr>
          <p:cNvSpPr/>
          <p:nvPr/>
        </p:nvSpPr>
        <p:spPr>
          <a:xfrm>
            <a:off x="1508125" y="1633661"/>
            <a:ext cx="665956" cy="23116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11DE111-5507-4937-BFBE-DB34D59F4519}"/>
              </a:ext>
            </a:extLst>
          </p:cNvPr>
          <p:cNvSpPr/>
          <p:nvPr/>
        </p:nvSpPr>
        <p:spPr>
          <a:xfrm>
            <a:off x="911225" y="1633662"/>
            <a:ext cx="596900" cy="23116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26A2D05-0256-41CF-9212-2B888EB3C007}"/>
              </a:ext>
            </a:extLst>
          </p:cNvPr>
          <p:cNvSpPr/>
          <p:nvPr/>
        </p:nvSpPr>
        <p:spPr>
          <a:xfrm>
            <a:off x="435768" y="2518864"/>
            <a:ext cx="1040607" cy="20052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409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15755F-540F-4E09-AA5D-EF4848BD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10C59F-E880-4FF3-8DD3-B4564E4D3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83ED7E-6DF9-4448-8EC5-5FE8848C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9068D22-BCAA-4060-BB24-53773C5F93FB}"/>
              </a:ext>
            </a:extLst>
          </p:cNvPr>
          <p:cNvSpPr txBox="1"/>
          <p:nvPr/>
        </p:nvSpPr>
        <p:spPr>
          <a:xfrm>
            <a:off x="6409678" y="1265964"/>
            <a:ext cx="198323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temalar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D1CC39B-93F7-4371-9D21-B94AAEBC5CA8}"/>
              </a:ext>
            </a:extLst>
          </p:cNvPr>
          <p:cNvCxnSpPr>
            <a:cxnSpLocks/>
          </p:cNvCxnSpPr>
          <p:nvPr/>
        </p:nvCxnSpPr>
        <p:spPr>
          <a:xfrm flipH="1">
            <a:off x="2511426" y="1475845"/>
            <a:ext cx="3790314" cy="572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BB8FDAE2-D064-4BC9-BEFA-2ED38664BD57}"/>
              </a:ext>
            </a:extLst>
          </p:cNvPr>
          <p:cNvSpPr/>
          <p:nvPr/>
        </p:nvSpPr>
        <p:spPr>
          <a:xfrm>
            <a:off x="1464816" y="1988597"/>
            <a:ext cx="985421" cy="175483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B0C45AB-F46A-4D33-B05B-FA38B530EF95}"/>
              </a:ext>
            </a:extLst>
          </p:cNvPr>
          <p:cNvSpPr/>
          <p:nvPr/>
        </p:nvSpPr>
        <p:spPr>
          <a:xfrm>
            <a:off x="452761" y="2689934"/>
            <a:ext cx="4492101" cy="2583402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88A49B9-24CF-4AF9-A6DC-C3B2FF018905}"/>
              </a:ext>
            </a:extLst>
          </p:cNvPr>
          <p:cNvSpPr txBox="1"/>
          <p:nvPr/>
        </p:nvSpPr>
        <p:spPr>
          <a:xfrm>
            <a:off x="6409678" y="2575589"/>
            <a:ext cx="284404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Genel görünüm ayarları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A040AEB-8EA1-46CB-861F-DBD672E6F677}"/>
              </a:ext>
            </a:extLst>
          </p:cNvPr>
          <p:cNvCxnSpPr>
            <a:cxnSpLocks/>
          </p:cNvCxnSpPr>
          <p:nvPr/>
        </p:nvCxnSpPr>
        <p:spPr>
          <a:xfrm flipH="1">
            <a:off x="4998128" y="2793247"/>
            <a:ext cx="1411551" cy="504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596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EF9987-409C-4E14-8D00-8BFF08B2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2F9EA2-1C93-4BC3-88B9-18448F25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AC2F57-244D-4CB8-B338-0CCE942F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484E685-FF6D-4642-AA80-B447F990A642}"/>
              </a:ext>
            </a:extLst>
          </p:cNvPr>
          <p:cNvSpPr txBox="1"/>
          <p:nvPr/>
        </p:nvSpPr>
        <p:spPr>
          <a:xfrm>
            <a:off x="6169982" y="2032986"/>
            <a:ext cx="308942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Bartik</a:t>
            </a:r>
            <a:r>
              <a:rPr lang="tr-TR" dirty="0">
                <a:solidFill>
                  <a:schemeClr val="bg1"/>
                </a:solidFill>
              </a:rPr>
              <a:t> temasına ait ayarlar</a:t>
            </a:r>
          </a:p>
        </p:txBody>
      </p:sp>
      <p:sp>
        <p:nvSpPr>
          <p:cNvPr id="9" name="Sağ Ayraç 8">
            <a:extLst>
              <a:ext uri="{FF2B5EF4-FFF2-40B4-BE49-F238E27FC236}">
                <a16:creationId xmlns:a16="http://schemas.microsoft.com/office/drawing/2014/main" id="{11E48675-9B10-4ABC-B077-3BD346F08DBA}"/>
              </a:ext>
            </a:extLst>
          </p:cNvPr>
          <p:cNvSpPr/>
          <p:nvPr/>
        </p:nvSpPr>
        <p:spPr>
          <a:xfrm>
            <a:off x="3266983" y="1695635"/>
            <a:ext cx="568170" cy="2210540"/>
          </a:xfrm>
          <a:prstGeom prst="rightBrace">
            <a:avLst/>
          </a:prstGeom>
          <a:ln w="5715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Ayraç 9">
            <a:extLst>
              <a:ext uri="{FF2B5EF4-FFF2-40B4-BE49-F238E27FC236}">
                <a16:creationId xmlns:a16="http://schemas.microsoft.com/office/drawing/2014/main" id="{61D4E831-FDCD-4F62-89D5-92B6853EB055}"/>
              </a:ext>
            </a:extLst>
          </p:cNvPr>
          <p:cNvSpPr/>
          <p:nvPr/>
        </p:nvSpPr>
        <p:spPr>
          <a:xfrm>
            <a:off x="3266983" y="3944514"/>
            <a:ext cx="568170" cy="2607205"/>
          </a:xfrm>
          <a:prstGeom prst="rightBrace">
            <a:avLst/>
          </a:prstGeom>
          <a:ln w="57150">
            <a:solidFill>
              <a:srgbClr val="0070C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DF5935A-4F84-41DB-8BC9-548D045D4A11}"/>
              </a:ext>
            </a:extLst>
          </p:cNvPr>
          <p:cNvSpPr txBox="1"/>
          <p:nvPr/>
        </p:nvSpPr>
        <p:spPr>
          <a:xfrm>
            <a:off x="9259410" y="2032986"/>
            <a:ext cx="1828801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ve ön gösterim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D699F346-15D3-4148-B5CD-18E2632CFE08}"/>
              </a:ext>
            </a:extLst>
          </p:cNvPr>
          <p:cNvCxnSpPr>
            <a:stCxn id="9" idx="1"/>
            <a:endCxn id="5" idx="1"/>
          </p:cNvCxnSpPr>
          <p:nvPr/>
        </p:nvCxnSpPr>
        <p:spPr>
          <a:xfrm flipV="1">
            <a:off x="3835153" y="2217652"/>
            <a:ext cx="2334829" cy="58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6F87C47F-D7F7-4ECB-A658-A16347CA1287}"/>
              </a:ext>
            </a:extLst>
          </p:cNvPr>
          <p:cNvCxnSpPr>
            <a:stCxn id="10" idx="1"/>
            <a:endCxn id="11" idx="2"/>
          </p:cNvCxnSpPr>
          <p:nvPr/>
        </p:nvCxnSpPr>
        <p:spPr>
          <a:xfrm flipV="1">
            <a:off x="3835153" y="2402318"/>
            <a:ext cx="6338658" cy="2845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6667EA0-1152-4C5E-94D7-AC4CF0C414D2}"/>
              </a:ext>
            </a:extLst>
          </p:cNvPr>
          <p:cNvSpPr/>
          <p:nvPr/>
        </p:nvSpPr>
        <p:spPr>
          <a:xfrm>
            <a:off x="400050" y="1695635"/>
            <a:ext cx="3150028" cy="221054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BD7F0C5D-65BF-4221-A4F7-99E8204052DB}"/>
              </a:ext>
            </a:extLst>
          </p:cNvPr>
          <p:cNvSpPr/>
          <p:nvPr/>
        </p:nvSpPr>
        <p:spPr>
          <a:xfrm>
            <a:off x="400050" y="3944514"/>
            <a:ext cx="3150028" cy="260720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9530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A7371C4-B693-4A56-A0D6-BA6E477D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66FAD8-92BC-4A13-BCDB-8B4B4512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E4ACC6-6C16-4347-94FF-32318EE7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DB51923-36F6-443E-B49D-88CFF737D3E2}"/>
              </a:ext>
            </a:extLst>
          </p:cNvPr>
          <p:cNvSpPr txBox="1"/>
          <p:nvPr/>
        </p:nvSpPr>
        <p:spPr>
          <a:xfrm>
            <a:off x="6591361" y="3324463"/>
            <a:ext cx="4791013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Çekirdekle birlikte gelen ancak henüz yüklenmemiş olan modülleri işaretleyerek yükleyebilir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87800F7-7D09-4304-B912-BE68334F4FCE}"/>
              </a:ext>
            </a:extLst>
          </p:cNvPr>
          <p:cNvSpPr txBox="1"/>
          <p:nvPr/>
        </p:nvSpPr>
        <p:spPr>
          <a:xfrm>
            <a:off x="6591362" y="4243209"/>
            <a:ext cx="479063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veya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topluluğundan yeni modüller indirip yükleyebilirsiniz.</a:t>
            </a:r>
          </a:p>
          <a:p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2214D64-B7A7-4178-BB1E-C6826CD49B6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114425" y="2000250"/>
            <a:ext cx="5476937" cy="2704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ağ Ayraç 8">
            <a:extLst>
              <a:ext uri="{FF2B5EF4-FFF2-40B4-BE49-F238E27FC236}">
                <a16:creationId xmlns:a16="http://schemas.microsoft.com/office/drawing/2014/main" id="{FC439DEE-D2FF-427D-8964-4FA21704702D}"/>
              </a:ext>
            </a:extLst>
          </p:cNvPr>
          <p:cNvSpPr/>
          <p:nvPr/>
        </p:nvSpPr>
        <p:spPr>
          <a:xfrm>
            <a:off x="581026" y="2519364"/>
            <a:ext cx="524312" cy="4071934"/>
          </a:xfrm>
          <a:prstGeom prst="rightBrace">
            <a:avLst>
              <a:gd name="adj1" fmla="val 8333"/>
              <a:gd name="adj2" fmla="val 28852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E3D7340D-6813-4733-BC97-9B63B1E1A29E}"/>
              </a:ext>
            </a:extLst>
          </p:cNvPr>
          <p:cNvCxnSpPr>
            <a:cxnSpLocks/>
          </p:cNvCxnSpPr>
          <p:nvPr/>
        </p:nvCxnSpPr>
        <p:spPr>
          <a:xfrm>
            <a:off x="1114425" y="3714750"/>
            <a:ext cx="54678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54D62F3-FD48-417F-9472-EC4EFBFC0D96}"/>
              </a:ext>
            </a:extLst>
          </p:cNvPr>
          <p:cNvSpPr/>
          <p:nvPr/>
        </p:nvSpPr>
        <p:spPr>
          <a:xfrm>
            <a:off x="313889" y="2519363"/>
            <a:ext cx="524312" cy="407193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853017-3142-4F3E-8EB5-E71A48DD7246}"/>
              </a:ext>
            </a:extLst>
          </p:cNvPr>
          <p:cNvSpPr/>
          <p:nvPr/>
        </p:nvSpPr>
        <p:spPr>
          <a:xfrm>
            <a:off x="390525" y="1691461"/>
            <a:ext cx="692150" cy="492939"/>
          </a:xfrm>
          <a:prstGeom prst="ellipse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8618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FE35860-B710-4BA9-9013-6FBB91E3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F730E9-46A1-4807-9F14-C2B6F6DA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4A37BC-A8DA-46A8-B2C9-7DAEF01B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F7D5032-679A-4D5F-AF9D-31BEAF38785B}"/>
              </a:ext>
            </a:extLst>
          </p:cNvPr>
          <p:cNvSpPr txBox="1"/>
          <p:nvPr/>
        </p:nvSpPr>
        <p:spPr>
          <a:xfrm>
            <a:off x="6805062" y="1173631"/>
            <a:ext cx="399448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</a:t>
            </a:r>
            <a:r>
              <a:rPr lang="tr-TR" dirty="0">
                <a:solidFill>
                  <a:schemeClr val="bg1"/>
                </a:solidFill>
              </a:rPr>
              <a:t> için genel bir konfigürasyon ve düzenleme alanı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Account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settings</a:t>
            </a:r>
            <a:r>
              <a:rPr lang="tr-TR" dirty="0">
                <a:solidFill>
                  <a:schemeClr val="bg1"/>
                </a:solidFill>
              </a:rPr>
              <a:t> ile başlayalım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7C89A4C-C333-463B-B12A-F36C67080781}"/>
              </a:ext>
            </a:extLst>
          </p:cNvPr>
          <p:cNvCxnSpPr>
            <a:cxnSpLocks/>
          </p:cNvCxnSpPr>
          <p:nvPr/>
        </p:nvCxnSpPr>
        <p:spPr>
          <a:xfrm flipH="1">
            <a:off x="1166813" y="1886552"/>
            <a:ext cx="5484245" cy="285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12348210-0AD9-44C0-A6CE-461C626AAE1C}"/>
              </a:ext>
            </a:extLst>
          </p:cNvPr>
          <p:cNvSpPr/>
          <p:nvPr/>
        </p:nvSpPr>
        <p:spPr>
          <a:xfrm>
            <a:off x="550068" y="2116813"/>
            <a:ext cx="616745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7244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DDF325-DAA2-44C8-A28D-445119CD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11E8EE-A868-4F83-8141-51F5F4D5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CC5BB1D-7D29-450B-89EF-BB351EDD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1E62CA8-90F7-453C-897C-AD5A9951FE36}"/>
              </a:ext>
            </a:extLst>
          </p:cNvPr>
          <p:cNvSpPr txBox="1"/>
          <p:nvPr/>
        </p:nvSpPr>
        <p:spPr>
          <a:xfrm>
            <a:off x="6564431" y="904001"/>
            <a:ext cx="437480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Seçtiğiniz bu role, </a:t>
            </a:r>
            <a:r>
              <a:rPr lang="tr-TR" dirty="0" err="1">
                <a:solidFill>
                  <a:schemeClr val="bg1"/>
                </a:solidFill>
              </a:rPr>
              <a:t>websiteniz</a:t>
            </a:r>
            <a:r>
              <a:rPr lang="tr-TR" dirty="0">
                <a:solidFill>
                  <a:schemeClr val="bg1"/>
                </a:solidFill>
              </a:rPr>
              <a:t> yeni bir modül eklendiğinde gerekli izinler otomatik olarak sağlanacaktır.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B8BA7FA-EF45-4B8F-B6D0-E9D22881D139}"/>
              </a:ext>
            </a:extLst>
          </p:cNvPr>
          <p:cNvCxnSpPr/>
          <p:nvPr/>
        </p:nvCxnSpPr>
        <p:spPr>
          <a:xfrm flipH="1">
            <a:off x="1049154" y="1358298"/>
            <a:ext cx="5390147" cy="1105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3AC93ED5-B083-44D2-8690-B37B5DAEDB53}"/>
              </a:ext>
            </a:extLst>
          </p:cNvPr>
          <p:cNvSpPr txBox="1"/>
          <p:nvPr/>
        </p:nvSpPr>
        <p:spPr>
          <a:xfrm>
            <a:off x="6564431" y="2762451"/>
            <a:ext cx="4726004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alana girdiğiniz mail adresi kullanıcılarla iletişime geçecek olan mail adresidir.</a:t>
            </a:r>
          </a:p>
          <a:p>
            <a:r>
              <a:rPr lang="tr-TR" dirty="0">
                <a:solidFill>
                  <a:schemeClr val="bg1"/>
                </a:solidFill>
              </a:rPr>
              <a:t>Boş bırakılması halinde </a:t>
            </a:r>
            <a:r>
              <a:rPr lang="tr-TR" dirty="0" err="1">
                <a:solidFill>
                  <a:schemeClr val="bg1"/>
                </a:solidFill>
              </a:rPr>
              <a:t>websitesine</a:t>
            </a:r>
            <a:r>
              <a:rPr lang="tr-TR" dirty="0">
                <a:solidFill>
                  <a:schemeClr val="bg1"/>
                </a:solidFill>
              </a:rPr>
              <a:t> ait mail adresi kullanılır.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E14F258-CB70-49A4-AEA3-1E11772282AC}"/>
              </a:ext>
            </a:extLst>
          </p:cNvPr>
          <p:cNvCxnSpPr/>
          <p:nvPr/>
        </p:nvCxnSpPr>
        <p:spPr>
          <a:xfrm flipH="1">
            <a:off x="2589196" y="3503596"/>
            <a:ext cx="3850105" cy="875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D15215E-7E53-4877-B6F1-7B6909073F3B}"/>
              </a:ext>
            </a:extLst>
          </p:cNvPr>
          <p:cNvSpPr txBox="1"/>
          <p:nvPr/>
        </p:nvSpPr>
        <p:spPr>
          <a:xfrm>
            <a:off x="6564431" y="4935468"/>
            <a:ext cx="455275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Otomatik olarak gönderilecek olan mailleri de bu bölümden düzenleyebilirsiniz.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77FFBF63-EA90-4031-B248-B2CE7F8F052F}"/>
              </a:ext>
            </a:extLst>
          </p:cNvPr>
          <p:cNvSpPr/>
          <p:nvPr/>
        </p:nvSpPr>
        <p:spPr>
          <a:xfrm>
            <a:off x="365760" y="4587623"/>
            <a:ext cx="5505651" cy="19960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06727ED-3AB6-4D0F-ADE8-12CDC0EB9027}"/>
              </a:ext>
            </a:extLst>
          </p:cNvPr>
          <p:cNvCxnSpPr>
            <a:stCxn id="11" idx="1"/>
          </p:cNvCxnSpPr>
          <p:nvPr/>
        </p:nvCxnSpPr>
        <p:spPr>
          <a:xfrm flipH="1">
            <a:off x="5958038" y="5397133"/>
            <a:ext cx="606393" cy="160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C9E4A42-F09F-4295-A96B-16CB64ED0CDE}"/>
              </a:ext>
            </a:extLst>
          </p:cNvPr>
          <p:cNvSpPr/>
          <p:nvPr/>
        </p:nvSpPr>
        <p:spPr>
          <a:xfrm>
            <a:off x="450057" y="2369641"/>
            <a:ext cx="599098" cy="184941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2729757-3400-424C-94C8-3E0A53FF4BE1}"/>
              </a:ext>
            </a:extLst>
          </p:cNvPr>
          <p:cNvSpPr/>
          <p:nvPr/>
        </p:nvSpPr>
        <p:spPr>
          <a:xfrm>
            <a:off x="384134" y="4280370"/>
            <a:ext cx="2185236" cy="24162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2771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248193-8D69-4FC7-8FE3-6DCFE973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D24458-75C8-4F7F-B667-8A214CCA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EB953E-1EE3-45C6-A8C9-26A0A861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72DDCD7-6F1F-4685-A9E6-0F2AF715CE57}"/>
              </a:ext>
            </a:extLst>
          </p:cNvPr>
          <p:cNvSpPr txBox="1"/>
          <p:nvPr/>
        </p:nvSpPr>
        <p:spPr>
          <a:xfrm>
            <a:off x="9050352" y="999202"/>
            <a:ext cx="273664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</a:t>
            </a:r>
            <a:r>
              <a:rPr lang="tr-TR" dirty="0" err="1">
                <a:solidFill>
                  <a:schemeClr val="bg1"/>
                </a:solidFill>
              </a:rPr>
              <a:t>Text</a:t>
            </a:r>
            <a:r>
              <a:rPr lang="tr-TR" dirty="0">
                <a:solidFill>
                  <a:schemeClr val="bg1"/>
                </a:solidFill>
              </a:rPr>
              <a:t> formatları 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yeni ekleme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735B7E70-94CE-4F47-BD58-E19D9BCDA748}"/>
              </a:ext>
            </a:extLst>
          </p:cNvPr>
          <p:cNvCxnSpPr>
            <a:cxnSpLocks/>
          </p:cNvCxnSpPr>
          <p:nvPr/>
        </p:nvCxnSpPr>
        <p:spPr>
          <a:xfrm flipH="1">
            <a:off x="8479857" y="1369065"/>
            <a:ext cx="497026" cy="111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294B783A-A1B4-4ADF-88F8-3316B40217B6}"/>
              </a:ext>
            </a:extLst>
          </p:cNvPr>
          <p:cNvCxnSpPr>
            <a:cxnSpLocks/>
          </p:cNvCxnSpPr>
          <p:nvPr/>
        </p:nvCxnSpPr>
        <p:spPr>
          <a:xfrm flipH="1">
            <a:off x="1491916" y="1776075"/>
            <a:ext cx="7330223" cy="533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C8ACBD3-10BF-4C47-BBC6-0CE76AC8593D}"/>
              </a:ext>
            </a:extLst>
          </p:cNvPr>
          <p:cNvSpPr/>
          <p:nvPr/>
        </p:nvSpPr>
        <p:spPr>
          <a:xfrm>
            <a:off x="441607" y="2167400"/>
            <a:ext cx="976840" cy="2389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C3FD27FD-031A-4492-889C-811930F88BD6}"/>
              </a:ext>
            </a:extLst>
          </p:cNvPr>
          <p:cNvSpPr/>
          <p:nvPr/>
        </p:nvSpPr>
        <p:spPr>
          <a:xfrm>
            <a:off x="441607" y="2519978"/>
            <a:ext cx="11561096" cy="156995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7118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E5CE592-D096-45D7-88A0-B60BBB64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DC9A7C-8629-4489-8264-03F2FA3C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48D283-1DFD-4EEC-9A68-575BD7ED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7557ED3-7024-4467-A20F-F9D505427317}"/>
              </a:ext>
            </a:extLst>
          </p:cNvPr>
          <p:cNvSpPr txBox="1"/>
          <p:nvPr/>
        </p:nvSpPr>
        <p:spPr>
          <a:xfrm>
            <a:off x="6275671" y="1635296"/>
            <a:ext cx="349967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Önbellek temizleme </a:t>
            </a:r>
            <a:r>
              <a:rPr lang="tr-TR" dirty="0">
                <a:solidFill>
                  <a:srgbClr val="FFFF00"/>
                </a:solidFill>
              </a:rPr>
              <a:t>(Manual)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1F2378E4-68A4-4F9D-95B5-5AF6EC380967}"/>
              </a:ext>
            </a:extLst>
          </p:cNvPr>
          <p:cNvCxnSpPr/>
          <p:nvPr/>
        </p:nvCxnSpPr>
        <p:spPr>
          <a:xfrm flipH="1">
            <a:off x="1636295" y="1864826"/>
            <a:ext cx="4459704" cy="762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2A647F9A-2C21-4967-95B4-A5644E23E463}"/>
              </a:ext>
            </a:extLst>
          </p:cNvPr>
          <p:cNvSpPr txBox="1"/>
          <p:nvPr/>
        </p:nvSpPr>
        <p:spPr>
          <a:xfrm>
            <a:off x="6275671" y="2684149"/>
            <a:ext cx="483337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Önbellek kullanımı ve otomatik temizleme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588F5102-AF94-4407-989D-BEB033C12328}"/>
              </a:ext>
            </a:extLst>
          </p:cNvPr>
          <p:cNvCxnSpPr>
            <a:cxnSpLocks/>
          </p:cNvCxnSpPr>
          <p:nvPr/>
        </p:nvCxnSpPr>
        <p:spPr>
          <a:xfrm flipH="1">
            <a:off x="1168400" y="2877954"/>
            <a:ext cx="4927599" cy="175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BB7B505-34BD-4302-9325-89E64EEBF9EA}"/>
              </a:ext>
            </a:extLst>
          </p:cNvPr>
          <p:cNvSpPr txBox="1"/>
          <p:nvPr/>
        </p:nvSpPr>
        <p:spPr>
          <a:xfrm>
            <a:off x="6275671" y="3676154"/>
            <a:ext cx="420624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Drupal’ın</a:t>
            </a:r>
            <a:r>
              <a:rPr lang="tr-TR" dirty="0">
                <a:solidFill>
                  <a:schemeClr val="bg1"/>
                </a:solidFill>
              </a:rPr>
              <a:t> sunduğu otomatik optimizasyon seçenekleri </a:t>
            </a:r>
            <a:r>
              <a:rPr lang="tr-TR" dirty="0">
                <a:solidFill>
                  <a:schemeClr val="accent4">
                    <a:lumMod val="50000"/>
                  </a:schemeClr>
                </a:solidFill>
              </a:rPr>
              <a:t>(dış kaynakların istek sayıları ve boyutları azaltılır)</a:t>
            </a:r>
            <a:r>
              <a:rPr lang="tr-TR" dirty="0">
                <a:solidFill>
                  <a:schemeClr val="bg1"/>
                </a:solidFill>
              </a:rPr>
              <a:t>, açık tutmanız önerilir.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EC6BFE14-83DE-429C-B7D3-DA798E139168}"/>
              </a:ext>
            </a:extLst>
          </p:cNvPr>
          <p:cNvCxnSpPr/>
          <p:nvPr/>
        </p:nvCxnSpPr>
        <p:spPr>
          <a:xfrm flipH="1">
            <a:off x="1857676" y="4119613"/>
            <a:ext cx="4238323" cy="279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A12E23E-81D8-4EE2-9541-D2600E1061C5}"/>
              </a:ext>
            </a:extLst>
          </p:cNvPr>
          <p:cNvSpPr/>
          <p:nvPr/>
        </p:nvSpPr>
        <p:spPr>
          <a:xfrm>
            <a:off x="587466" y="2517923"/>
            <a:ext cx="981452" cy="27607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E187253-AA9D-463E-8278-2C562FBBA555}"/>
              </a:ext>
            </a:extLst>
          </p:cNvPr>
          <p:cNvSpPr/>
          <p:nvPr/>
        </p:nvSpPr>
        <p:spPr>
          <a:xfrm>
            <a:off x="579282" y="2979863"/>
            <a:ext cx="503673" cy="13005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02D3511-3A03-4A48-B03A-347084E3AB28}"/>
              </a:ext>
            </a:extLst>
          </p:cNvPr>
          <p:cNvSpPr/>
          <p:nvPr/>
        </p:nvSpPr>
        <p:spPr>
          <a:xfrm>
            <a:off x="531722" y="4216624"/>
            <a:ext cx="1213734" cy="34902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335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D394FF-25DA-4975-A4A4-05136F1E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304F8D-D346-4F90-A484-4DA4402A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1B6D5B-20BD-4A15-8F8C-B8EDD4F8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9868D62-1017-41E9-9BFA-308CC216F2BB}"/>
              </a:ext>
            </a:extLst>
          </p:cNvPr>
          <p:cNvSpPr txBox="1"/>
          <p:nvPr/>
        </p:nvSpPr>
        <p:spPr>
          <a:xfrm>
            <a:off x="5158740" y="2065020"/>
            <a:ext cx="573746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Gösterilecek hata mesajları için ayarlama bölümü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505286C-2474-4652-AA04-CE78D6350807}"/>
              </a:ext>
            </a:extLst>
          </p:cNvPr>
          <p:cNvSpPr txBox="1"/>
          <p:nvPr/>
        </p:nvSpPr>
        <p:spPr>
          <a:xfrm>
            <a:off x="5158740" y="3583821"/>
            <a:ext cx="438613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Saklanacak hata mesajı kayıtları sayısı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533D786-B49D-4A53-83F4-87E1CBE574A8}"/>
              </a:ext>
            </a:extLst>
          </p:cNvPr>
          <p:cNvCxnSpPr>
            <a:cxnSpLocks/>
          </p:cNvCxnSpPr>
          <p:nvPr/>
        </p:nvCxnSpPr>
        <p:spPr>
          <a:xfrm flipH="1">
            <a:off x="2333625" y="2222287"/>
            <a:ext cx="2710014" cy="3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5FAA48E-6A6B-4D0B-ADDC-C923A659247A}"/>
              </a:ext>
            </a:extLst>
          </p:cNvPr>
          <p:cNvCxnSpPr>
            <a:cxnSpLocks/>
          </p:cNvCxnSpPr>
          <p:nvPr/>
        </p:nvCxnSpPr>
        <p:spPr>
          <a:xfrm flipH="1" flipV="1">
            <a:off x="1152525" y="3108325"/>
            <a:ext cx="3891113" cy="660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9F66202-20D3-4CD2-BDA3-EBECAE539F83}"/>
              </a:ext>
            </a:extLst>
          </p:cNvPr>
          <p:cNvSpPr/>
          <p:nvPr/>
        </p:nvSpPr>
        <p:spPr>
          <a:xfrm>
            <a:off x="426635" y="1891477"/>
            <a:ext cx="1826078" cy="72154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74C8EEF-1C3A-4346-9A95-B428DFCE5D97}"/>
              </a:ext>
            </a:extLst>
          </p:cNvPr>
          <p:cNvSpPr/>
          <p:nvPr/>
        </p:nvSpPr>
        <p:spPr>
          <a:xfrm>
            <a:off x="426635" y="2977088"/>
            <a:ext cx="665565" cy="17886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9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641A48-D1BA-4EFB-B849-6D8C9627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0369A5-977C-4728-80F8-3A47CB4F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E7B298-DD38-44E5-B8C1-3868157A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275E85D-F6E1-4C15-97E9-3D8C71817ECA}"/>
              </a:ext>
            </a:extLst>
          </p:cNvPr>
          <p:cNvSpPr txBox="1"/>
          <p:nvPr/>
        </p:nvSpPr>
        <p:spPr>
          <a:xfrm>
            <a:off x="2820903" y="4953739"/>
            <a:ext cx="6550191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Server’daki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müzik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dosyaların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görüntülendiği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D76C8CF-7D7F-4B76-B8DF-4C9F9F59B05B}"/>
              </a:ext>
            </a:extLst>
          </p:cNvPr>
          <p:cNvSpPr/>
          <p:nvPr/>
        </p:nvSpPr>
        <p:spPr>
          <a:xfrm>
            <a:off x="452761" y="2867487"/>
            <a:ext cx="11540971" cy="16956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3EF43FF-123F-4B6E-9C66-44231D5742B8}"/>
              </a:ext>
            </a:extLst>
          </p:cNvPr>
          <p:cNvCxnSpPr>
            <a:stCxn id="6" idx="0"/>
          </p:cNvCxnSpPr>
          <p:nvPr/>
        </p:nvCxnSpPr>
        <p:spPr>
          <a:xfrm flipV="1">
            <a:off x="6095999" y="4687410"/>
            <a:ext cx="1" cy="266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892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CF3F6DB-CB42-4029-838B-3112BAC1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76CD09-348B-401F-98DC-8CF7C2B5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38E9FC-F82F-44E3-A7CF-CA9948E8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3B65D4F-749A-4532-A7B1-E35C255E16C3}"/>
              </a:ext>
            </a:extLst>
          </p:cNvPr>
          <p:cNvSpPr txBox="1"/>
          <p:nvPr/>
        </p:nvSpPr>
        <p:spPr>
          <a:xfrm>
            <a:off x="4095923" y="4369446"/>
            <a:ext cx="7686720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Site üzerinde bakım yaparken kullanabileceğiniz bir modül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Aktif haldeyken kullanıcılar yalnızca mesajı görüntüleyebileceklerdir.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B64CC61-DD7A-4DA1-8E87-40C3E3921AF8}"/>
              </a:ext>
            </a:extLst>
          </p:cNvPr>
          <p:cNvCxnSpPr>
            <a:cxnSpLocks/>
          </p:cNvCxnSpPr>
          <p:nvPr/>
        </p:nvCxnSpPr>
        <p:spPr>
          <a:xfrm flipH="1" flipV="1">
            <a:off x="623888" y="2112169"/>
            <a:ext cx="5218647" cy="2161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03CAEB-099E-4099-855C-C95973A05861}"/>
              </a:ext>
            </a:extLst>
          </p:cNvPr>
          <p:cNvSpPr/>
          <p:nvPr/>
        </p:nvSpPr>
        <p:spPr>
          <a:xfrm>
            <a:off x="419100" y="1967988"/>
            <a:ext cx="177667" cy="165234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8665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AE31EDD-160D-4B49-A25F-F3DA7BB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BFC0B6-ABB5-479E-A940-2D4F6EA1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624916E-9D7C-42DA-9320-C4DAD03C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152F1C-5D29-4C3D-8B14-08E0FB5578C8}"/>
              </a:ext>
            </a:extLst>
          </p:cNvPr>
          <p:cNvSpPr txBox="1"/>
          <p:nvPr/>
        </p:nvSpPr>
        <p:spPr>
          <a:xfrm>
            <a:off x="7068906" y="263476"/>
            <a:ext cx="4398745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Synchronize</a:t>
            </a:r>
            <a:r>
              <a:rPr lang="tr-TR" dirty="0">
                <a:solidFill>
                  <a:schemeClr val="bg1"/>
                </a:solidFill>
              </a:rPr>
              <a:t> bölümünden siteye ait veya ait olmayan her türde veriyi </a:t>
            </a:r>
            <a:r>
              <a:rPr lang="tr-TR" dirty="0" err="1">
                <a:solidFill>
                  <a:schemeClr val="bg1"/>
                </a:solidFill>
              </a:rPr>
              <a:t>import</a:t>
            </a:r>
            <a:r>
              <a:rPr lang="tr-TR" dirty="0">
                <a:solidFill>
                  <a:schemeClr val="bg1"/>
                </a:solidFill>
              </a:rPr>
              <a:t> veya </a:t>
            </a:r>
            <a:r>
              <a:rPr lang="tr-TR" dirty="0" err="1">
                <a:solidFill>
                  <a:schemeClr val="bg1"/>
                </a:solidFill>
              </a:rPr>
              <a:t>export</a:t>
            </a:r>
            <a:r>
              <a:rPr lang="tr-TR" dirty="0">
                <a:solidFill>
                  <a:schemeClr val="bg1"/>
                </a:solidFill>
              </a:rPr>
              <a:t> edebilir ve senkronize edebilirsiniz.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Örnek: </a:t>
            </a:r>
            <a:r>
              <a:rPr lang="tr-TR" dirty="0" err="1">
                <a:solidFill>
                  <a:schemeClr val="bg1"/>
                </a:solidFill>
              </a:rPr>
              <a:t>Import</a:t>
            </a:r>
            <a:r>
              <a:rPr lang="tr-TR" dirty="0">
                <a:solidFill>
                  <a:schemeClr val="bg1"/>
                </a:solidFill>
              </a:rPr>
              <a:t> kısmından </a:t>
            </a:r>
            <a:r>
              <a:rPr lang="tr-TR" dirty="0" err="1">
                <a:solidFill>
                  <a:schemeClr val="bg1"/>
                </a:solidFill>
              </a:rPr>
              <a:t>single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item</a:t>
            </a:r>
            <a:r>
              <a:rPr lang="tr-TR" dirty="0">
                <a:solidFill>
                  <a:schemeClr val="bg1"/>
                </a:solidFill>
              </a:rPr>
              <a:t> seçerek 1 tane </a:t>
            </a:r>
            <a:r>
              <a:rPr lang="tr-TR" dirty="0" err="1">
                <a:solidFill>
                  <a:schemeClr val="bg1"/>
                </a:solidFill>
              </a:rPr>
              <a:t>content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türünde veriyi </a:t>
            </a:r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ekleyebilirsiniz.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1CD280EE-8747-48F2-B39B-F1415C87E6B1}"/>
              </a:ext>
            </a:extLst>
          </p:cNvPr>
          <p:cNvCxnSpPr>
            <a:cxnSpLocks/>
          </p:cNvCxnSpPr>
          <p:nvPr/>
        </p:nvCxnSpPr>
        <p:spPr>
          <a:xfrm flipH="1">
            <a:off x="1664606" y="1310274"/>
            <a:ext cx="5309936" cy="213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20F6252C-E9F9-4635-81E0-96D6D5D7DBA2}"/>
              </a:ext>
            </a:extLst>
          </p:cNvPr>
          <p:cNvSpPr txBox="1"/>
          <p:nvPr/>
        </p:nvSpPr>
        <p:spPr>
          <a:xfrm>
            <a:off x="3469057" y="2967335"/>
            <a:ext cx="3599849" cy="3170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800" dirty="0">
                <a:solidFill>
                  <a:schemeClr val="bg1"/>
                </a:solidFill>
              </a:rPr>
              <a:t>Örneğin önceki slaytlarda oluşturduğumuz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r>
              <a:rPr lang="tr-TR" sz="800" dirty="0">
                <a:solidFill>
                  <a:schemeClr val="bg1"/>
                </a:solidFill>
              </a:rPr>
              <a:t> isimli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type’ı</a:t>
            </a:r>
            <a:r>
              <a:rPr lang="tr-TR" sz="800" dirty="0">
                <a:solidFill>
                  <a:schemeClr val="bg1"/>
                </a:solidFill>
              </a:rPr>
              <a:t> bir başka </a:t>
            </a:r>
            <a:r>
              <a:rPr lang="tr-TR" sz="800" dirty="0" err="1">
                <a:solidFill>
                  <a:schemeClr val="bg1"/>
                </a:solidFill>
              </a:rPr>
              <a:t>website</a:t>
            </a:r>
            <a:r>
              <a:rPr lang="tr-TR" sz="800" dirty="0">
                <a:solidFill>
                  <a:schemeClr val="bg1"/>
                </a:solidFill>
              </a:rPr>
              <a:t> yaratıcısı kendi sitesine ekleyebilir.</a:t>
            </a:r>
          </a:p>
          <a:p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>
                <a:solidFill>
                  <a:schemeClr val="bg1"/>
                </a:solidFill>
              </a:rPr>
              <a:t>1.yol: Bu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type’ı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export</a:t>
            </a:r>
            <a:r>
              <a:rPr lang="tr-TR" sz="800" dirty="0">
                <a:solidFill>
                  <a:schemeClr val="bg1"/>
                </a:solidFill>
              </a:rPr>
              <a:t> edip gönderebiliriz.</a:t>
            </a:r>
          </a:p>
          <a:p>
            <a:r>
              <a:rPr lang="tr-TR" sz="800" dirty="0">
                <a:solidFill>
                  <a:schemeClr val="bg1"/>
                </a:solidFill>
              </a:rPr>
              <a:t>2.yol: Bu </a:t>
            </a:r>
            <a:r>
              <a:rPr lang="tr-TR" sz="800" dirty="0" err="1">
                <a:solidFill>
                  <a:schemeClr val="bg1"/>
                </a:solidFill>
              </a:rPr>
              <a:t>content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type’a</a:t>
            </a:r>
            <a:r>
              <a:rPr lang="tr-TR" sz="800" dirty="0">
                <a:solidFill>
                  <a:schemeClr val="bg1"/>
                </a:solidFill>
              </a:rPr>
              <a:t> ait içeriği alarak kendisi </a:t>
            </a:r>
            <a:r>
              <a:rPr lang="tr-TR" sz="800" dirty="0" err="1">
                <a:solidFill>
                  <a:schemeClr val="bg1"/>
                </a:solidFill>
              </a:rPr>
              <a:t>import</a:t>
            </a:r>
            <a:r>
              <a:rPr lang="tr-TR" sz="800" dirty="0">
                <a:solidFill>
                  <a:schemeClr val="bg1"/>
                </a:solidFill>
              </a:rPr>
              <a:t> edebilir.</a:t>
            </a:r>
          </a:p>
          <a:p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uuid</a:t>
            </a:r>
            <a:r>
              <a:rPr lang="tr-TR" sz="800" dirty="0">
                <a:solidFill>
                  <a:schemeClr val="bg1"/>
                </a:solidFill>
              </a:rPr>
              <a:t>: 573e02c5-7ab0-4af5-adce-78d338a7bba9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langcode</a:t>
            </a:r>
            <a:r>
              <a:rPr lang="tr-TR" sz="800" dirty="0">
                <a:solidFill>
                  <a:schemeClr val="bg1"/>
                </a:solidFill>
              </a:rPr>
              <a:t>: en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status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dependencies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</a:t>
            </a:r>
            <a:r>
              <a:rPr lang="tr-TR" sz="800" dirty="0" err="1">
                <a:solidFill>
                  <a:schemeClr val="bg1"/>
                </a:solidFill>
              </a:rPr>
              <a:t>module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- </a:t>
            </a:r>
            <a:r>
              <a:rPr lang="tr-TR" sz="800" dirty="0" err="1">
                <a:solidFill>
                  <a:schemeClr val="bg1"/>
                </a:solidFill>
              </a:rPr>
              <a:t>menu_ui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third_party_settings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</a:t>
            </a:r>
            <a:r>
              <a:rPr lang="tr-TR" sz="800" dirty="0" err="1">
                <a:solidFill>
                  <a:schemeClr val="bg1"/>
                </a:solidFill>
              </a:rPr>
              <a:t>menu_ui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</a:t>
            </a:r>
            <a:r>
              <a:rPr lang="tr-TR" sz="800" dirty="0" err="1">
                <a:solidFill>
                  <a:schemeClr val="bg1"/>
                </a:solidFill>
              </a:rPr>
              <a:t>available_menus</a:t>
            </a:r>
            <a:r>
              <a:rPr lang="tr-TR" sz="800" dirty="0">
                <a:solidFill>
                  <a:schemeClr val="bg1"/>
                </a:solidFill>
              </a:rPr>
              <a:t>: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  - main</a:t>
            </a:r>
          </a:p>
          <a:p>
            <a:r>
              <a:rPr lang="tr-TR" sz="800" dirty="0">
                <a:solidFill>
                  <a:schemeClr val="bg1"/>
                </a:solidFill>
              </a:rPr>
              <a:t>    </a:t>
            </a:r>
            <a:r>
              <a:rPr lang="tr-TR" sz="800" dirty="0" err="1">
                <a:solidFill>
                  <a:schemeClr val="bg1"/>
                </a:solidFill>
              </a:rPr>
              <a:t>parent</a:t>
            </a:r>
            <a:r>
              <a:rPr lang="tr-TR" sz="800" dirty="0">
                <a:solidFill>
                  <a:schemeClr val="bg1"/>
                </a:solidFill>
              </a:rPr>
              <a:t>: 'main:'</a:t>
            </a:r>
          </a:p>
          <a:p>
            <a:r>
              <a:rPr lang="tr-TR" sz="800" dirty="0">
                <a:solidFill>
                  <a:schemeClr val="bg1"/>
                </a:solidFill>
              </a:rPr>
              <a:t>name: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type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description</a:t>
            </a:r>
            <a:r>
              <a:rPr lang="tr-TR" sz="800" dirty="0">
                <a:solidFill>
                  <a:schemeClr val="bg1"/>
                </a:solidFill>
              </a:rPr>
              <a:t>: '</a:t>
            </a:r>
            <a:r>
              <a:rPr lang="tr-TR" sz="800" dirty="0" err="1">
                <a:solidFill>
                  <a:schemeClr val="bg1"/>
                </a:solidFill>
              </a:rPr>
              <a:t>temp</a:t>
            </a:r>
            <a:r>
              <a:rPr lang="tr-TR" sz="800" dirty="0">
                <a:solidFill>
                  <a:schemeClr val="bg1"/>
                </a:solidFill>
              </a:rPr>
              <a:t> </a:t>
            </a:r>
            <a:r>
              <a:rPr lang="tr-TR" sz="800" dirty="0" err="1">
                <a:solidFill>
                  <a:schemeClr val="bg1"/>
                </a:solidFill>
              </a:rPr>
              <a:t>desc</a:t>
            </a:r>
            <a:r>
              <a:rPr lang="tr-TR" sz="800" dirty="0">
                <a:solidFill>
                  <a:schemeClr val="bg1"/>
                </a:solidFill>
              </a:rPr>
              <a:t>'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help</a:t>
            </a:r>
            <a:r>
              <a:rPr lang="tr-TR" sz="800" dirty="0">
                <a:solidFill>
                  <a:schemeClr val="bg1"/>
                </a:solidFill>
              </a:rPr>
              <a:t>: ''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new_revision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r>
              <a:rPr lang="tr-TR" sz="800" dirty="0" err="1">
                <a:solidFill>
                  <a:schemeClr val="bg1"/>
                </a:solidFill>
              </a:rPr>
              <a:t>preview_mode</a:t>
            </a:r>
            <a:r>
              <a:rPr lang="tr-TR" sz="800" dirty="0">
                <a:solidFill>
                  <a:schemeClr val="bg1"/>
                </a:solidFill>
              </a:rPr>
              <a:t>: 1</a:t>
            </a:r>
          </a:p>
          <a:p>
            <a:r>
              <a:rPr lang="tr-TR" sz="800" dirty="0" err="1">
                <a:solidFill>
                  <a:schemeClr val="bg1"/>
                </a:solidFill>
              </a:rPr>
              <a:t>display_submitted</a:t>
            </a:r>
            <a:r>
              <a:rPr lang="tr-TR" sz="800" dirty="0">
                <a:solidFill>
                  <a:schemeClr val="bg1"/>
                </a:solidFill>
              </a:rPr>
              <a:t>: </a:t>
            </a:r>
            <a:r>
              <a:rPr lang="tr-TR" sz="800" dirty="0" err="1">
                <a:solidFill>
                  <a:schemeClr val="bg1"/>
                </a:solidFill>
              </a:rPr>
              <a:t>true</a:t>
            </a:r>
            <a:endParaRPr lang="tr-TR" sz="800" dirty="0">
              <a:solidFill>
                <a:schemeClr val="bg1"/>
              </a:solidFill>
            </a:endParaRPr>
          </a:p>
          <a:p>
            <a:endParaRPr lang="tr-TR" sz="800" dirty="0">
              <a:solidFill>
                <a:schemeClr val="bg1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9199DB4-8797-4D8A-A1F1-CBDDA4A00BB0}"/>
              </a:ext>
            </a:extLst>
          </p:cNvPr>
          <p:cNvSpPr txBox="1"/>
          <p:nvPr/>
        </p:nvSpPr>
        <p:spPr>
          <a:xfrm>
            <a:off x="7068906" y="2967335"/>
            <a:ext cx="3898231" cy="9233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Ya da tüm web site içeriğini </a:t>
            </a:r>
            <a:r>
              <a:rPr lang="tr-TR" dirty="0" err="1">
                <a:solidFill>
                  <a:schemeClr val="bg1"/>
                </a:solidFill>
              </a:rPr>
              <a:t>gzipping</a:t>
            </a:r>
            <a:r>
              <a:rPr lang="tr-TR" dirty="0">
                <a:solidFill>
                  <a:schemeClr val="bg1"/>
                </a:solidFill>
              </a:rPr>
              <a:t> ile tar dosyasına dönüştürüp indirmek mümkün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EBEFF61-21B3-41B1-9CF3-AA12619F2641}"/>
              </a:ext>
            </a:extLst>
          </p:cNvPr>
          <p:cNvCxnSpPr>
            <a:cxnSpLocks/>
          </p:cNvCxnSpPr>
          <p:nvPr/>
        </p:nvCxnSpPr>
        <p:spPr>
          <a:xfrm flipH="1" flipV="1">
            <a:off x="2483319" y="1417640"/>
            <a:ext cx="1578542" cy="1480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D266BE79-1DD8-48B9-A0F6-DFE93E03D1D3}"/>
              </a:ext>
            </a:extLst>
          </p:cNvPr>
          <p:cNvCxnSpPr>
            <a:cxnSpLocks/>
          </p:cNvCxnSpPr>
          <p:nvPr/>
        </p:nvCxnSpPr>
        <p:spPr>
          <a:xfrm flipH="1" flipV="1">
            <a:off x="2483319" y="1417641"/>
            <a:ext cx="5640403" cy="148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3E202D78-8EE8-462E-A1CB-A0D099E85B03}"/>
              </a:ext>
            </a:extLst>
          </p:cNvPr>
          <p:cNvSpPr/>
          <p:nvPr/>
        </p:nvSpPr>
        <p:spPr>
          <a:xfrm>
            <a:off x="3542097" y="3724977"/>
            <a:ext cx="2406316" cy="22908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29FE7AF7-54E0-43BF-B358-3AC857A1CB17}"/>
              </a:ext>
            </a:extLst>
          </p:cNvPr>
          <p:cNvSpPr txBox="1"/>
          <p:nvPr/>
        </p:nvSpPr>
        <p:spPr>
          <a:xfrm>
            <a:off x="4957011" y="5461791"/>
            <a:ext cx="991402" cy="5539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tr-TR" sz="1000" dirty="0" err="1"/>
              <a:t>temp’e</a:t>
            </a:r>
            <a:r>
              <a:rPr lang="tr-TR" sz="1000" dirty="0"/>
              <a:t> ait </a:t>
            </a:r>
            <a:r>
              <a:rPr lang="tr-TR" sz="1000" dirty="0" err="1"/>
              <a:t>konfigüras</a:t>
            </a:r>
            <a:r>
              <a:rPr lang="tr-TR" sz="1000" dirty="0"/>
              <a:t>-yonun tümü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37A7840-3AD5-42B5-9C08-88860193888D}"/>
              </a:ext>
            </a:extLst>
          </p:cNvPr>
          <p:cNvSpPr/>
          <p:nvPr/>
        </p:nvSpPr>
        <p:spPr>
          <a:xfrm>
            <a:off x="1863581" y="1205762"/>
            <a:ext cx="586726" cy="21187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ADEA61A7-4CC7-4172-B79F-EBD5BE6F1A83}"/>
              </a:ext>
            </a:extLst>
          </p:cNvPr>
          <p:cNvSpPr/>
          <p:nvPr/>
        </p:nvSpPr>
        <p:spPr>
          <a:xfrm>
            <a:off x="448614" y="2380314"/>
            <a:ext cx="1149180" cy="2972736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9638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9DD110-2A78-4AA3-B553-CEDA8C10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02AB33-06FE-4261-ABCB-93368E311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17413E-8D68-45D2-9AF4-188BF815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4768C8-E0FC-42B0-9D2E-695A38A769EA}"/>
              </a:ext>
            </a:extLst>
          </p:cNvPr>
          <p:cNvSpPr txBox="1"/>
          <p:nvPr/>
        </p:nvSpPr>
        <p:spPr>
          <a:xfrm>
            <a:off x="6995605" y="1417638"/>
            <a:ext cx="36576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ayarları değiştirip tekrar indeksleme yapabilirsiniz.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D765A89-D483-4B05-9CF5-44A4C126EE38}"/>
              </a:ext>
            </a:extLst>
          </p:cNvPr>
          <p:cNvCxnSpPr/>
          <p:nvPr/>
        </p:nvCxnSpPr>
        <p:spPr>
          <a:xfrm flipH="1">
            <a:off x="1349406" y="1757779"/>
            <a:ext cx="5513033" cy="27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BA846BA0-7A59-4BF1-BF6E-BC6213DF5575}"/>
              </a:ext>
            </a:extLst>
          </p:cNvPr>
          <p:cNvSpPr txBox="1"/>
          <p:nvPr/>
        </p:nvSpPr>
        <p:spPr>
          <a:xfrm>
            <a:off x="6995605" y="2505670"/>
            <a:ext cx="3410356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Timeout</a:t>
            </a:r>
            <a:r>
              <a:rPr lang="tr-TR" dirty="0">
                <a:solidFill>
                  <a:schemeClr val="bg1"/>
                </a:solidFill>
              </a:rPr>
              <a:t> veya bellek hataları alırsanız </a:t>
            </a:r>
            <a:r>
              <a:rPr lang="tr-TR" dirty="0"/>
              <a:t>(bakım sırasında) </a:t>
            </a:r>
            <a:r>
              <a:rPr lang="tr-TR" dirty="0">
                <a:solidFill>
                  <a:schemeClr val="bg1"/>
                </a:solidFill>
              </a:rPr>
              <a:t>değeri düşürün.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1D7C0EB-8672-4BB8-AC69-EE7ECCD9E8E6}"/>
              </a:ext>
            </a:extLst>
          </p:cNvPr>
          <p:cNvCxnSpPr>
            <a:cxnSpLocks/>
          </p:cNvCxnSpPr>
          <p:nvPr/>
        </p:nvCxnSpPr>
        <p:spPr>
          <a:xfrm flipH="1" flipV="1">
            <a:off x="866776" y="2655094"/>
            <a:ext cx="6053137" cy="348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609EA6C-5DD1-47F1-96DB-F81CC589CCE7}"/>
              </a:ext>
            </a:extLst>
          </p:cNvPr>
          <p:cNvSpPr txBox="1"/>
          <p:nvPr/>
        </p:nvSpPr>
        <p:spPr>
          <a:xfrm>
            <a:off x="6995605" y="3618301"/>
            <a:ext cx="472291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Tüm aramaları kaydet </a:t>
            </a:r>
            <a:r>
              <a:rPr lang="tr-TR" dirty="0">
                <a:solidFill>
                  <a:srgbClr val="FF0000"/>
                </a:solidFill>
              </a:rPr>
              <a:t>(Performansı etkileyecektir.)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7BA6ADBC-ECD3-4FB9-A470-729549D08FCF}"/>
              </a:ext>
            </a:extLst>
          </p:cNvPr>
          <p:cNvCxnSpPr>
            <a:cxnSpLocks/>
          </p:cNvCxnSpPr>
          <p:nvPr/>
        </p:nvCxnSpPr>
        <p:spPr>
          <a:xfrm flipH="1">
            <a:off x="1074200" y="3941466"/>
            <a:ext cx="5864763" cy="754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C70F77E-5621-4DDA-BCE9-DEEAAB9046FB}"/>
              </a:ext>
            </a:extLst>
          </p:cNvPr>
          <p:cNvSpPr txBox="1"/>
          <p:nvPr/>
        </p:nvSpPr>
        <p:spPr>
          <a:xfrm>
            <a:off x="7029642" y="4464968"/>
            <a:ext cx="432342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arama sayfası oluşturma ve mevcut arama sayfaları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4A029D8-58ED-4133-A888-6E48E1D07E16}"/>
              </a:ext>
            </a:extLst>
          </p:cNvPr>
          <p:cNvSpPr/>
          <p:nvPr/>
        </p:nvSpPr>
        <p:spPr>
          <a:xfrm>
            <a:off x="345236" y="5235081"/>
            <a:ext cx="11595230" cy="1298883"/>
          </a:xfrm>
          <a:prstGeom prst="rect">
            <a:avLst/>
          </a:prstGeom>
          <a:solidFill>
            <a:schemeClr val="accent1">
              <a:alpha val="3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D2F15942-5E26-49D9-849D-33B19108405F}"/>
              </a:ext>
            </a:extLst>
          </p:cNvPr>
          <p:cNvCxnSpPr>
            <a:cxnSpLocks/>
          </p:cNvCxnSpPr>
          <p:nvPr/>
        </p:nvCxnSpPr>
        <p:spPr>
          <a:xfrm flipH="1">
            <a:off x="5909940" y="4812447"/>
            <a:ext cx="1065446" cy="391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71D1475-F37D-4B51-A321-A38902C89279}"/>
              </a:ext>
            </a:extLst>
          </p:cNvPr>
          <p:cNvSpPr/>
          <p:nvPr/>
        </p:nvSpPr>
        <p:spPr>
          <a:xfrm>
            <a:off x="558702" y="1940774"/>
            <a:ext cx="765274" cy="17552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50CC3216-7FC7-4E66-9A5D-CB00D180E7A0}"/>
              </a:ext>
            </a:extLst>
          </p:cNvPr>
          <p:cNvSpPr/>
          <p:nvPr/>
        </p:nvSpPr>
        <p:spPr>
          <a:xfrm>
            <a:off x="507019" y="2590659"/>
            <a:ext cx="328800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4200479-D7B2-4DEC-BA77-46136BC6B97F}"/>
              </a:ext>
            </a:extLst>
          </p:cNvPr>
          <p:cNvSpPr/>
          <p:nvPr/>
        </p:nvSpPr>
        <p:spPr>
          <a:xfrm>
            <a:off x="507019" y="4640083"/>
            <a:ext cx="546961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5930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6AA562-AA24-46BA-BDEE-3CAC7E38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08D44C-2241-4380-BBFA-1D85BF0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8DEF7EA-45E6-4531-9728-6E9B9E19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97C946C-2828-4F9F-8717-0780AC30FAD1}"/>
              </a:ext>
            </a:extLst>
          </p:cNvPr>
          <p:cNvSpPr txBox="1"/>
          <p:nvPr/>
        </p:nvSpPr>
        <p:spPr>
          <a:xfrm>
            <a:off x="7070794" y="4040542"/>
            <a:ext cx="4302492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Sistem dosyalarının gerçek yollarının takma isimlerle manipülasyonu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Mevcut takma isimler ve yeni oluşturma </a:t>
            </a:r>
            <a:r>
              <a:rPr lang="tr-TR" dirty="0">
                <a:solidFill>
                  <a:schemeClr val="accent2">
                    <a:lumMod val="50000"/>
                  </a:schemeClr>
                </a:solidFill>
              </a:rPr>
              <a:t>(aynı yol için birden fazla takma isim oluşturulabilir.)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05F3BCD-2E52-4CA0-A46C-FD5133669BFB}"/>
              </a:ext>
            </a:extLst>
          </p:cNvPr>
          <p:cNvSpPr/>
          <p:nvPr/>
        </p:nvSpPr>
        <p:spPr>
          <a:xfrm>
            <a:off x="413886" y="2512194"/>
            <a:ext cx="11665819" cy="1289786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9FABF05-02A2-4500-A11D-C5FF1959C3B8}"/>
              </a:ext>
            </a:extLst>
          </p:cNvPr>
          <p:cNvCxnSpPr>
            <a:cxnSpLocks/>
          </p:cNvCxnSpPr>
          <p:nvPr/>
        </p:nvCxnSpPr>
        <p:spPr>
          <a:xfrm flipH="1" flipV="1">
            <a:off x="992981" y="1902619"/>
            <a:ext cx="5937208" cy="3160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4D751B5-95A7-43FE-A48E-BC5982FCE81B}"/>
              </a:ext>
            </a:extLst>
          </p:cNvPr>
          <p:cNvCxnSpPr>
            <a:cxnSpLocks/>
          </p:cNvCxnSpPr>
          <p:nvPr/>
        </p:nvCxnSpPr>
        <p:spPr>
          <a:xfrm flipH="1" flipV="1">
            <a:off x="6381549" y="3929832"/>
            <a:ext cx="548640" cy="1133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4FD9A8F0-098E-4630-96AC-97635E353B90}"/>
              </a:ext>
            </a:extLst>
          </p:cNvPr>
          <p:cNvSpPr/>
          <p:nvPr/>
        </p:nvSpPr>
        <p:spPr>
          <a:xfrm>
            <a:off x="392906" y="1736975"/>
            <a:ext cx="564358" cy="1489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501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78AF5B-B058-43A4-8CF6-EFC056F7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338356-7AC6-4DA5-9C5E-B3C70768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A212889-C7BC-4EC6-B3F5-A2C99A2B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C51D62E-3FFA-474E-BA9B-F278AB44E3D9}"/>
              </a:ext>
            </a:extLst>
          </p:cNvPr>
          <p:cNvSpPr txBox="1"/>
          <p:nvPr/>
        </p:nvSpPr>
        <p:spPr>
          <a:xfrm>
            <a:off x="6968691" y="2444817"/>
            <a:ext cx="38886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Dosyanın gerçek konumu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A0DEFB1-6052-4171-A5BA-96080456AC4A}"/>
              </a:ext>
            </a:extLst>
          </p:cNvPr>
          <p:cNvSpPr txBox="1"/>
          <p:nvPr/>
        </p:nvSpPr>
        <p:spPr>
          <a:xfrm>
            <a:off x="6968691" y="3168322"/>
            <a:ext cx="388860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Belirtilen konum için oluşturulacak takma isim konumu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8AE6C880-77DC-4DA7-8A43-97217CFA2EBB}"/>
              </a:ext>
            </a:extLst>
          </p:cNvPr>
          <p:cNvCxnSpPr/>
          <p:nvPr/>
        </p:nvCxnSpPr>
        <p:spPr>
          <a:xfrm flipH="1" flipV="1">
            <a:off x="3946358" y="2222287"/>
            <a:ext cx="3022333" cy="407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4D4008B-8A21-45B7-9F4D-CA110B4EF83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946358" y="2814149"/>
            <a:ext cx="3022333" cy="677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9AF6DFBE-5CC9-43E3-BBE5-B3CB7ACBDB1E}"/>
              </a:ext>
            </a:extLst>
          </p:cNvPr>
          <p:cNvSpPr/>
          <p:nvPr/>
        </p:nvSpPr>
        <p:spPr>
          <a:xfrm>
            <a:off x="1431131" y="2141905"/>
            <a:ext cx="2432844" cy="18536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33CBE17-00F2-4B7E-84D8-7BCE0F587ADA}"/>
              </a:ext>
            </a:extLst>
          </p:cNvPr>
          <p:cNvSpPr/>
          <p:nvPr/>
        </p:nvSpPr>
        <p:spPr>
          <a:xfrm>
            <a:off x="1431131" y="2669147"/>
            <a:ext cx="2432844" cy="185368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4316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A86789-F78E-46AB-9413-720B2416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8429B2-E90F-4341-811C-78EE4DB6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2CEB3C-879A-4BEE-A5CF-1488C337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7F3CF0F-1352-40C6-8097-2BD78DB65CD5}"/>
              </a:ext>
            </a:extLst>
          </p:cNvPr>
          <p:cNvSpPr txBox="1"/>
          <p:nvPr/>
        </p:nvSpPr>
        <p:spPr>
          <a:xfrm>
            <a:off x="5452864" y="2983657"/>
            <a:ext cx="6329779" cy="230832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Eklenen içeriklerden haberdar olması adına kullanıcılara gönderilen e-</a:t>
            </a:r>
            <a:r>
              <a:rPr lang="tr-TR" dirty="0" err="1">
                <a:solidFill>
                  <a:schemeClr val="bg1"/>
                </a:solidFill>
              </a:rPr>
              <a:t>mail’in</a:t>
            </a:r>
            <a:r>
              <a:rPr lang="tr-TR" dirty="0">
                <a:solidFill>
                  <a:schemeClr val="bg1"/>
                </a:solidFill>
              </a:rPr>
              <a:t> konfigürasyonu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Açıklama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1 gönderide bulunacak içerik adedi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Gönderilen içeriklerin biçimi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690BCE1-E960-4565-8668-50012E7BC9FF}"/>
              </a:ext>
            </a:extLst>
          </p:cNvPr>
          <p:cNvCxnSpPr>
            <a:cxnSpLocks/>
          </p:cNvCxnSpPr>
          <p:nvPr/>
        </p:nvCxnSpPr>
        <p:spPr>
          <a:xfrm flipH="1" flipV="1">
            <a:off x="1207363" y="1979728"/>
            <a:ext cx="4198614" cy="1909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F023D18C-5F30-4AA4-BB89-8F684A8F6143}"/>
              </a:ext>
            </a:extLst>
          </p:cNvPr>
          <p:cNvCxnSpPr>
            <a:cxnSpLocks/>
          </p:cNvCxnSpPr>
          <p:nvPr/>
        </p:nvCxnSpPr>
        <p:spPr>
          <a:xfrm flipH="1" flipV="1">
            <a:off x="818714" y="3142697"/>
            <a:ext cx="4587263" cy="1340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3CCB105-8A1C-4FB8-8112-4842A4B86994}"/>
              </a:ext>
            </a:extLst>
          </p:cNvPr>
          <p:cNvCxnSpPr>
            <a:cxnSpLocks/>
          </p:cNvCxnSpPr>
          <p:nvPr/>
        </p:nvCxnSpPr>
        <p:spPr>
          <a:xfrm flipH="1" flipV="1">
            <a:off x="1447062" y="3667819"/>
            <a:ext cx="3958915" cy="1262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ikdörtgen 16">
            <a:extLst>
              <a:ext uri="{FF2B5EF4-FFF2-40B4-BE49-F238E27FC236}">
                <a16:creationId xmlns:a16="http://schemas.microsoft.com/office/drawing/2014/main" id="{3B6D0E76-07EF-4290-9DEC-43D88465BBFE}"/>
              </a:ext>
            </a:extLst>
          </p:cNvPr>
          <p:cNvSpPr/>
          <p:nvPr/>
        </p:nvSpPr>
        <p:spPr>
          <a:xfrm>
            <a:off x="458056" y="1886901"/>
            <a:ext cx="701614" cy="10977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B79C7BBC-D67A-4ECC-99EC-529F9BA9E952}"/>
              </a:ext>
            </a:extLst>
          </p:cNvPr>
          <p:cNvSpPr/>
          <p:nvPr/>
        </p:nvSpPr>
        <p:spPr>
          <a:xfrm>
            <a:off x="458055" y="3055741"/>
            <a:ext cx="315851" cy="13751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C24F460C-5E41-4FE4-95EE-0FAD3D3D961F}"/>
              </a:ext>
            </a:extLst>
          </p:cNvPr>
          <p:cNvSpPr/>
          <p:nvPr/>
        </p:nvSpPr>
        <p:spPr>
          <a:xfrm>
            <a:off x="458055" y="3535771"/>
            <a:ext cx="942120" cy="15754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497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3C3E4F-9ABA-456F-A5C3-EFA2F7C1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B9E1F7-5E40-4559-8F33-A2AB40FD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A641229-155E-4F9C-B1BC-10A5FC19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4135A19-FD2D-4132-9051-134FD6A2ACE8}"/>
              </a:ext>
            </a:extLst>
          </p:cNvPr>
          <p:cNvSpPr txBox="1"/>
          <p:nvPr/>
        </p:nvSpPr>
        <p:spPr>
          <a:xfrm>
            <a:off x="7717332" y="3024879"/>
            <a:ext cx="4396205" cy="258532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Siteye ait temel bilgiler ve ayarlar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Site isim, slogan, e-mail bilgileri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Ana sayfa </a:t>
            </a:r>
            <a:r>
              <a:rPr lang="tr-TR" dirty="0" err="1">
                <a:solidFill>
                  <a:schemeClr val="bg1"/>
                </a:solidFill>
                <a:highlight>
                  <a:srgbClr val="00FF00"/>
                </a:highlight>
              </a:rPr>
              <a:t>url’i</a:t>
            </a:r>
            <a:endParaRPr lang="tr-TR" dirty="0">
              <a:solidFill>
                <a:schemeClr val="bg1"/>
              </a:solidFill>
              <a:highlight>
                <a:srgbClr val="00FF00"/>
              </a:highlight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Yaygın olarak geri dönen http hataları sonucu, kullanıcının yönlendirileceği </a:t>
            </a:r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url’ler</a:t>
            </a:r>
            <a:endParaRPr lang="tr-TR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8DBAF045-481A-4DB5-B526-22E14847C904}"/>
              </a:ext>
            </a:extLst>
          </p:cNvPr>
          <p:cNvCxnSpPr>
            <a:cxnSpLocks/>
          </p:cNvCxnSpPr>
          <p:nvPr/>
        </p:nvCxnSpPr>
        <p:spPr>
          <a:xfrm flipH="1" flipV="1">
            <a:off x="3793402" y="4209862"/>
            <a:ext cx="3800931" cy="131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3DAE2D2-BA92-4CE9-A7B6-72E8F119B5FE}"/>
              </a:ext>
            </a:extLst>
          </p:cNvPr>
          <p:cNvCxnSpPr>
            <a:cxnSpLocks/>
          </p:cNvCxnSpPr>
          <p:nvPr/>
        </p:nvCxnSpPr>
        <p:spPr>
          <a:xfrm flipH="1" flipV="1">
            <a:off x="3938259" y="2888056"/>
            <a:ext cx="3656074" cy="798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05E6CB2-3ED1-454D-A9EA-8AF458E60DC7}"/>
              </a:ext>
            </a:extLst>
          </p:cNvPr>
          <p:cNvCxnSpPr>
            <a:cxnSpLocks/>
          </p:cNvCxnSpPr>
          <p:nvPr/>
        </p:nvCxnSpPr>
        <p:spPr>
          <a:xfrm flipH="1">
            <a:off x="2996698" y="5139891"/>
            <a:ext cx="4597635" cy="283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9EE146A7-A99A-409E-B22D-C8FDAB2F096C}"/>
              </a:ext>
            </a:extLst>
          </p:cNvPr>
          <p:cNvSpPr/>
          <p:nvPr/>
        </p:nvSpPr>
        <p:spPr>
          <a:xfrm>
            <a:off x="533444" y="4763252"/>
            <a:ext cx="2340255" cy="12032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84A53640-C0DD-4015-B3A5-FFA4E4119AA0}"/>
              </a:ext>
            </a:extLst>
          </p:cNvPr>
          <p:cNvSpPr/>
          <p:nvPr/>
        </p:nvSpPr>
        <p:spPr>
          <a:xfrm>
            <a:off x="1555750" y="4154974"/>
            <a:ext cx="2180431" cy="18107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BF0CACAD-70B2-445F-8D9E-94B51397998E}"/>
              </a:ext>
            </a:extLst>
          </p:cNvPr>
          <p:cNvSpPr/>
          <p:nvPr/>
        </p:nvSpPr>
        <p:spPr>
          <a:xfrm>
            <a:off x="588168" y="2706982"/>
            <a:ext cx="3217070" cy="181073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96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C682D30-CF43-4BB8-8B3E-A38A843B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3BED80-0681-44A5-A1A0-685B2A52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8987E41-8DA2-4746-86A8-0ACCD95A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5856869-FAFF-412D-97F0-C7ABDCE3E66D}"/>
              </a:ext>
            </a:extLst>
          </p:cNvPr>
          <p:cNvSpPr txBox="1"/>
          <p:nvPr/>
        </p:nvSpPr>
        <p:spPr>
          <a:xfrm>
            <a:off x="5771142" y="3479617"/>
            <a:ext cx="6011501" cy="258532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Cron</a:t>
            </a:r>
            <a:r>
              <a:rPr lang="tr-TR" dirty="0">
                <a:solidFill>
                  <a:schemeClr val="bg1"/>
                </a:solidFill>
              </a:rPr>
              <a:t> ayarları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Cron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ait modüllerin güncelliğini veya içeriklerin adreslemelerini otomatik veya </a:t>
            </a:r>
            <a:r>
              <a:rPr lang="tr-TR" dirty="0" err="1">
                <a:solidFill>
                  <a:schemeClr val="bg1"/>
                </a:solidFill>
              </a:rPr>
              <a:t>manual</a:t>
            </a:r>
            <a:r>
              <a:rPr lang="tr-TR" dirty="0">
                <a:solidFill>
                  <a:schemeClr val="bg1"/>
                </a:solidFill>
              </a:rPr>
              <a:t> test etmenizi sağlayan araç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Yapılan testler kaydedilir ve istediğiniz zaman kontrol edebilirsiniz.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Bkz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: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Reports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Recent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Log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 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Messages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Cron</a:t>
            </a:r>
            <a:r>
              <a:rPr lang="tr-TR" dirty="0">
                <a:solidFill>
                  <a:srgbClr val="FFC000"/>
                </a:solidFill>
                <a:highlight>
                  <a:srgbClr val="FF00FF"/>
                </a:highlight>
              </a:rPr>
              <a:t>/</a:t>
            </a:r>
            <a:r>
              <a:rPr lang="tr-TR" dirty="0" err="1">
                <a:solidFill>
                  <a:srgbClr val="FFC000"/>
                </a:solidFill>
                <a:highlight>
                  <a:srgbClr val="FF00FF"/>
                </a:highlight>
              </a:rPr>
              <a:t>Filter</a:t>
            </a:r>
            <a:endParaRPr lang="tr-TR" dirty="0">
              <a:solidFill>
                <a:srgbClr val="FFC000"/>
              </a:solidFill>
              <a:highlight>
                <a:srgbClr val="FF00FF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09771D2-4035-4470-A733-E1DC3B7B358D}"/>
              </a:ext>
            </a:extLst>
          </p:cNvPr>
          <p:cNvCxnSpPr>
            <a:cxnSpLocks/>
          </p:cNvCxnSpPr>
          <p:nvPr/>
        </p:nvCxnSpPr>
        <p:spPr>
          <a:xfrm flipH="1" flipV="1">
            <a:off x="1585913" y="3274219"/>
            <a:ext cx="4140184" cy="2212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4E94BD88-1200-44CB-A11B-6879FD3ABA5B}"/>
              </a:ext>
            </a:extLst>
          </p:cNvPr>
          <p:cNvSpPr/>
          <p:nvPr/>
        </p:nvSpPr>
        <p:spPr>
          <a:xfrm>
            <a:off x="572927" y="3118462"/>
            <a:ext cx="993935" cy="120037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8505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0FE11AD-B206-43E2-9614-22CC657E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38EE87-64DD-461C-91E6-17D1CE00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98FF64-F491-477F-9D02-74E1E79A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BDDC303-A52F-44AA-84EA-6FFB1DF6DF80}"/>
              </a:ext>
            </a:extLst>
          </p:cNvPr>
          <p:cNvSpPr txBox="1"/>
          <p:nvPr/>
        </p:nvSpPr>
        <p:spPr>
          <a:xfrm>
            <a:off x="4679523" y="3578877"/>
            <a:ext cx="669376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Server dosyaları arasında gezinmeyi kolaylaştıran kısa yollar ekleyebilirsiniz. </a:t>
            </a:r>
            <a:r>
              <a:rPr lang="tr-TR" dirty="0">
                <a:solidFill>
                  <a:srgbClr val="FF0000"/>
                </a:solidFill>
              </a:rPr>
              <a:t>(pratikte </a:t>
            </a:r>
            <a:r>
              <a:rPr lang="tr-TR" dirty="0" err="1">
                <a:solidFill>
                  <a:srgbClr val="FF0000"/>
                </a:solidFill>
              </a:rPr>
              <a:t>internal</a:t>
            </a:r>
            <a:r>
              <a:rPr lang="tr-TR" dirty="0">
                <a:solidFill>
                  <a:srgbClr val="FF0000"/>
                </a:solidFill>
              </a:rPr>
              <a:t> linkten farkı yoktur denebilir)</a:t>
            </a:r>
          </a:p>
        </p:txBody>
      </p:sp>
    </p:spTree>
    <p:extLst>
      <p:ext uri="{BB962C8B-B14F-4D97-AF65-F5344CB8AC3E}">
        <p14:creationId xmlns:p14="http://schemas.microsoft.com/office/powerpoint/2010/main" val="3556596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FFAFFD7-2A54-48B2-831B-0B423A4A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1E5B98-EC56-4363-BF2C-5625B7D33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5F3B24-4BA2-4F3C-B278-AF1351E3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32AECD5-AC75-4FAC-A3F3-21236CD295DA}"/>
              </a:ext>
            </a:extLst>
          </p:cNvPr>
          <p:cNvSpPr txBox="1"/>
          <p:nvPr/>
        </p:nvSpPr>
        <p:spPr>
          <a:xfrm>
            <a:off x="722609" y="4164594"/>
            <a:ext cx="625974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altında bulunan 2 </a:t>
            </a:r>
            <a:r>
              <a:rPr lang="tr-TR" dirty="0" err="1">
                <a:solidFill>
                  <a:schemeClr val="bg1"/>
                </a:solidFill>
              </a:rPr>
              <a:t>shortcut’ı</a:t>
            </a:r>
            <a:r>
              <a:rPr lang="tr-TR" dirty="0">
                <a:solidFill>
                  <a:schemeClr val="bg1"/>
                </a:solidFill>
              </a:rPr>
              <a:t> görüyorsunuz. </a:t>
            </a:r>
            <a:r>
              <a:rPr lang="tr-TR" dirty="0" err="1">
                <a:solidFill>
                  <a:schemeClr val="bg1"/>
                </a:solidFill>
              </a:rPr>
              <a:t>Add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content</a:t>
            </a:r>
            <a:r>
              <a:rPr lang="tr-TR" dirty="0">
                <a:solidFill>
                  <a:schemeClr val="bg1"/>
                </a:solidFill>
              </a:rPr>
              <a:t> adlı </a:t>
            </a:r>
            <a:r>
              <a:rPr lang="tr-TR" dirty="0" err="1">
                <a:solidFill>
                  <a:schemeClr val="bg1"/>
                </a:solidFill>
              </a:rPr>
              <a:t>shortcut</a:t>
            </a:r>
            <a:r>
              <a:rPr lang="tr-TR" dirty="0">
                <a:solidFill>
                  <a:schemeClr val="bg1"/>
                </a:solidFill>
              </a:rPr>
              <a:t> için </a:t>
            </a:r>
            <a:r>
              <a:rPr lang="tr-TR" dirty="0" err="1">
                <a:solidFill>
                  <a:srgbClr val="FF0000"/>
                </a:solidFill>
              </a:rPr>
              <a:t>edit</a:t>
            </a:r>
            <a:r>
              <a:rPr lang="tr-TR" dirty="0" err="1">
                <a:solidFill>
                  <a:schemeClr val="bg1"/>
                </a:solidFill>
              </a:rPr>
              <a:t>’e</a:t>
            </a:r>
            <a:r>
              <a:rPr lang="tr-TR" dirty="0">
                <a:solidFill>
                  <a:schemeClr val="bg1"/>
                </a:solidFill>
              </a:rPr>
              <a:t> tıklıyorum.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93B7012-D43D-44FB-928B-469B967585A5}"/>
              </a:ext>
            </a:extLst>
          </p:cNvPr>
          <p:cNvCxnSpPr>
            <a:cxnSpLocks/>
          </p:cNvCxnSpPr>
          <p:nvPr/>
        </p:nvCxnSpPr>
        <p:spPr>
          <a:xfrm flipV="1">
            <a:off x="4171950" y="3165391"/>
            <a:ext cx="1073150" cy="930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01A4C109-1B0F-43AE-A14F-F4AF2A1B5A34}"/>
              </a:ext>
            </a:extLst>
          </p:cNvPr>
          <p:cNvSpPr/>
          <p:nvPr/>
        </p:nvSpPr>
        <p:spPr>
          <a:xfrm>
            <a:off x="5296277" y="2895600"/>
            <a:ext cx="666373" cy="26979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027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B2DAF8-CCED-4994-9EC3-AAD623E2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280BC5-8D81-407F-BEDB-28FDBA1C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4C4D5-C181-4A61-9CA2-22A500F0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A882A09-574A-429D-8E22-41714ABC82DA}"/>
              </a:ext>
            </a:extLst>
          </p:cNvPr>
          <p:cNvSpPr/>
          <p:nvPr/>
        </p:nvSpPr>
        <p:spPr>
          <a:xfrm>
            <a:off x="470517" y="1864826"/>
            <a:ext cx="11496582" cy="970450"/>
          </a:xfrm>
          <a:prstGeom prst="rect">
            <a:avLst/>
          </a:prstGeom>
          <a:solidFill>
            <a:srgbClr val="FFC000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E77079D-0617-4841-B557-5181D1652862}"/>
              </a:ext>
            </a:extLst>
          </p:cNvPr>
          <p:cNvSpPr txBox="1"/>
          <p:nvPr/>
        </p:nvSpPr>
        <p:spPr>
          <a:xfrm>
            <a:off x="2086252" y="4527612"/>
            <a:ext cx="9040457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Drupal </a:t>
            </a:r>
            <a:r>
              <a:rPr lang="en-US" dirty="0" err="1">
                <a:solidFill>
                  <a:schemeClr val="bg1"/>
                </a:solidFill>
              </a:rPr>
              <a:t>çekirdeğinde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hazır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oluşturulmuş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türünü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görüyorsunuz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Bunlardan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seçere</a:t>
            </a:r>
            <a:r>
              <a:rPr lang="tr-TR" dirty="0">
                <a:solidFill>
                  <a:schemeClr val="bg1"/>
                </a:solidFill>
              </a:rPr>
              <a:t>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üretebilirsiniz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türü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oluşturabilirsiniz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bkz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Structure/Content Types)</a:t>
            </a: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E6C8F5B-0564-4AD7-9AA3-F0D32D927769}"/>
              </a:ext>
            </a:extLst>
          </p:cNvPr>
          <p:cNvCxnSpPr>
            <a:cxnSpLocks/>
          </p:cNvCxnSpPr>
          <p:nvPr/>
        </p:nvCxnSpPr>
        <p:spPr>
          <a:xfrm flipV="1">
            <a:off x="6096001" y="2914650"/>
            <a:ext cx="0" cy="1530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86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A96405-2BF9-4042-A96F-40E60BEE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DAF6F7-2F19-4280-B16C-DA80390B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05EBE7C-137F-4DF8-A5D0-F148E301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11D204B-B35D-4077-8C16-300C79EFD0A6}"/>
              </a:ext>
            </a:extLst>
          </p:cNvPr>
          <p:cNvSpPr txBox="1"/>
          <p:nvPr/>
        </p:nvSpPr>
        <p:spPr>
          <a:xfrm>
            <a:off x="7989903" y="1935332"/>
            <a:ext cx="2185214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  <a:highlight>
                  <a:srgbClr val="00FFFF"/>
                </a:highlight>
              </a:rPr>
              <a:t>Kısayol</a:t>
            </a:r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 ismi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yönlendireceği </a:t>
            </a:r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url</a:t>
            </a:r>
            <a:endParaRPr lang="tr-TR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D92F937-D363-43E3-BCDA-A077BF0F274C}"/>
              </a:ext>
            </a:extLst>
          </p:cNvPr>
          <p:cNvCxnSpPr>
            <a:cxnSpLocks/>
          </p:cNvCxnSpPr>
          <p:nvPr/>
        </p:nvCxnSpPr>
        <p:spPr>
          <a:xfrm flipH="1">
            <a:off x="2707691" y="2130641"/>
            <a:ext cx="5163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4F8EE64F-0D6D-4F85-8647-C3378AF6B780}"/>
              </a:ext>
            </a:extLst>
          </p:cNvPr>
          <p:cNvCxnSpPr>
            <a:cxnSpLocks/>
          </p:cNvCxnSpPr>
          <p:nvPr/>
        </p:nvCxnSpPr>
        <p:spPr>
          <a:xfrm flipH="1" flipV="1">
            <a:off x="4716782" y="2621280"/>
            <a:ext cx="3179443" cy="74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985DD3A-20C9-49ED-B242-D1B232939076}"/>
              </a:ext>
            </a:extLst>
          </p:cNvPr>
          <p:cNvSpPr/>
          <p:nvPr/>
        </p:nvSpPr>
        <p:spPr>
          <a:xfrm>
            <a:off x="462463" y="2011803"/>
            <a:ext cx="2166437" cy="185291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4FABBFA0-1E76-4481-A16A-64A280E5DF21}"/>
              </a:ext>
            </a:extLst>
          </p:cNvPr>
          <p:cNvSpPr/>
          <p:nvPr/>
        </p:nvSpPr>
        <p:spPr>
          <a:xfrm>
            <a:off x="1433513" y="2545555"/>
            <a:ext cx="3209925" cy="17859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8938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5644C3-A691-4470-B50F-57EB1351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683EBB-8883-4AB3-9400-3A495AA9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D5D03D-0465-4D05-9268-ACF23F1B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7564BF3-B260-4783-86AD-81AEC0C52766}"/>
              </a:ext>
            </a:extLst>
          </p:cNvPr>
          <p:cNvSpPr txBox="1"/>
          <p:nvPr/>
        </p:nvSpPr>
        <p:spPr>
          <a:xfrm>
            <a:off x="7199790" y="1094472"/>
            <a:ext cx="3804760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Dosyaların bulunduğu konum değiştirmek için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içine 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tr-TR" sz="1000" dirty="0" err="1">
                <a:solidFill>
                  <a:schemeClr val="accent1">
                    <a:lumMod val="75000"/>
                  </a:schemeClr>
                </a:solidFill>
              </a:rPr>
              <a:t>settings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['</a:t>
            </a:r>
            <a:r>
              <a:rPr lang="tr-TR" sz="1000" dirty="0" err="1">
                <a:solidFill>
                  <a:schemeClr val="accent1">
                    <a:lumMod val="75000"/>
                  </a:schemeClr>
                </a:solidFill>
              </a:rPr>
              <a:t>file_public_path</a:t>
            </a:r>
            <a:r>
              <a:rPr lang="tr-TR" sz="1000" dirty="0">
                <a:solidFill>
                  <a:schemeClr val="accent1">
                    <a:lumMod val="75000"/>
                  </a:schemeClr>
                </a:solidFill>
              </a:rPr>
              <a:t>’] = ‘KONUM’ </a:t>
            </a:r>
            <a:r>
              <a:rPr lang="tr-TR" sz="1000" dirty="0">
                <a:solidFill>
                  <a:schemeClr val="bg1"/>
                </a:solidFill>
              </a:rPr>
              <a:t>şeklinde bir değişiklik yapabilirsiniz.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308D0BE-CE79-42C5-8121-F044313AC256}"/>
              </a:ext>
            </a:extLst>
          </p:cNvPr>
          <p:cNvSpPr txBox="1"/>
          <p:nvPr/>
        </p:nvSpPr>
        <p:spPr>
          <a:xfrm>
            <a:off x="7199790" y="1884563"/>
            <a:ext cx="4182208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Dosyaların URL’lerinin bulunduğu konum aynı şekilde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içinde bir değişiklik yapabilirsiniz.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95DE9654-EAAA-4BDA-85C6-4D614C2B0C6F}"/>
              </a:ext>
            </a:extLst>
          </p:cNvPr>
          <p:cNvSpPr/>
          <p:nvPr/>
        </p:nvSpPr>
        <p:spPr>
          <a:xfrm>
            <a:off x="7199790" y="2641964"/>
            <a:ext cx="4234970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tr-TR" sz="1000" dirty="0" err="1">
                <a:solidFill>
                  <a:schemeClr val="bg1"/>
                </a:solidFill>
              </a:rPr>
              <a:t>Web’den</a:t>
            </a:r>
            <a:r>
              <a:rPr lang="tr-TR" sz="1000" dirty="0">
                <a:solidFill>
                  <a:schemeClr val="bg1"/>
                </a:solidFill>
              </a:rPr>
              <a:t> erişilmesini istemediğiniz dosyaların saklandığı bir konum oluşturmak için yine </a:t>
            </a:r>
            <a:r>
              <a:rPr lang="tr-TR" sz="1000" dirty="0" err="1">
                <a:solidFill>
                  <a:srgbClr val="FFFF00"/>
                </a:solidFill>
              </a:rPr>
              <a:t>settings.php</a:t>
            </a:r>
            <a:r>
              <a:rPr lang="tr-TR" sz="1000" dirty="0">
                <a:solidFill>
                  <a:srgbClr val="FFFF00"/>
                </a:solidFill>
              </a:rPr>
              <a:t> </a:t>
            </a:r>
            <a:r>
              <a:rPr lang="tr-TR" sz="1000" dirty="0">
                <a:solidFill>
                  <a:schemeClr val="bg1"/>
                </a:solidFill>
              </a:rPr>
              <a:t>dosyasını düzenlemelisiniz.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E0BBE3BC-3E93-4FA4-BA04-4F65430A3E9D}"/>
              </a:ext>
            </a:extLst>
          </p:cNvPr>
          <p:cNvCxnSpPr>
            <a:cxnSpLocks/>
          </p:cNvCxnSpPr>
          <p:nvPr/>
        </p:nvCxnSpPr>
        <p:spPr>
          <a:xfrm flipH="1">
            <a:off x="1450181" y="1371471"/>
            <a:ext cx="5645944" cy="64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6230E57A-0553-419F-B42B-AEFCC6968BCE}"/>
              </a:ext>
            </a:extLst>
          </p:cNvPr>
          <p:cNvCxnSpPr>
            <a:cxnSpLocks/>
          </p:cNvCxnSpPr>
          <p:nvPr/>
        </p:nvCxnSpPr>
        <p:spPr>
          <a:xfrm flipH="1">
            <a:off x="2199992" y="2078105"/>
            <a:ext cx="4896133" cy="413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A47FD029-9BC8-4177-AF0A-113CE5CF9273}"/>
              </a:ext>
            </a:extLst>
          </p:cNvPr>
          <p:cNvCxnSpPr>
            <a:cxnSpLocks/>
          </p:cNvCxnSpPr>
          <p:nvPr/>
        </p:nvCxnSpPr>
        <p:spPr>
          <a:xfrm flipH="1">
            <a:off x="776288" y="2820379"/>
            <a:ext cx="6319837" cy="194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ikdörtgen 17">
            <a:extLst>
              <a:ext uri="{FF2B5EF4-FFF2-40B4-BE49-F238E27FC236}">
                <a16:creationId xmlns:a16="http://schemas.microsoft.com/office/drawing/2014/main" id="{65CF5E74-3CB6-4A12-A34D-E3F7EEE36904}"/>
              </a:ext>
            </a:extLst>
          </p:cNvPr>
          <p:cNvSpPr/>
          <p:nvPr/>
        </p:nvSpPr>
        <p:spPr>
          <a:xfrm>
            <a:off x="7210643" y="3286223"/>
            <a:ext cx="3438307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1000" dirty="0">
                <a:solidFill>
                  <a:schemeClr val="bg1"/>
                </a:solidFill>
              </a:rPr>
              <a:t>Geçici dosyaların saklandığı konum ve yaşam süresi</a:t>
            </a: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EB24EFA2-0D88-4539-8FC5-63BF2016BCEF}"/>
              </a:ext>
            </a:extLst>
          </p:cNvPr>
          <p:cNvCxnSpPr>
            <a:cxnSpLocks/>
          </p:cNvCxnSpPr>
          <p:nvPr/>
        </p:nvCxnSpPr>
        <p:spPr>
          <a:xfrm flipH="1">
            <a:off x="3748136" y="3429000"/>
            <a:ext cx="3281314" cy="57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B5F55D6E-7A80-4955-8060-06A3B0B44331}"/>
              </a:ext>
            </a:extLst>
          </p:cNvPr>
          <p:cNvCxnSpPr>
            <a:cxnSpLocks/>
          </p:cNvCxnSpPr>
          <p:nvPr/>
        </p:nvCxnSpPr>
        <p:spPr>
          <a:xfrm flipH="1">
            <a:off x="1158845" y="3429000"/>
            <a:ext cx="5870605" cy="1070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Dikdörtgen 24">
            <a:extLst>
              <a:ext uri="{FF2B5EF4-FFF2-40B4-BE49-F238E27FC236}">
                <a16:creationId xmlns:a16="http://schemas.microsoft.com/office/drawing/2014/main" id="{8AA6AFF2-0016-48EE-B470-E88BFC01A7D4}"/>
              </a:ext>
            </a:extLst>
          </p:cNvPr>
          <p:cNvSpPr/>
          <p:nvPr/>
        </p:nvSpPr>
        <p:spPr>
          <a:xfrm>
            <a:off x="459581" y="1890156"/>
            <a:ext cx="954882" cy="26975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1A1156F2-B9E5-4A27-B974-ACEADFA1BAE4}"/>
              </a:ext>
            </a:extLst>
          </p:cNvPr>
          <p:cNvSpPr/>
          <p:nvPr/>
        </p:nvSpPr>
        <p:spPr>
          <a:xfrm>
            <a:off x="459580" y="2352750"/>
            <a:ext cx="1712119" cy="279680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0DCA679F-B398-4A5A-99CC-B57BEDEA6B1F}"/>
              </a:ext>
            </a:extLst>
          </p:cNvPr>
          <p:cNvSpPr/>
          <p:nvPr/>
        </p:nvSpPr>
        <p:spPr>
          <a:xfrm>
            <a:off x="459581" y="2959827"/>
            <a:ext cx="297657" cy="10977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0669ADB-832B-4358-BD01-03CDA70138F9}"/>
              </a:ext>
            </a:extLst>
          </p:cNvPr>
          <p:cNvSpPr/>
          <p:nvPr/>
        </p:nvSpPr>
        <p:spPr>
          <a:xfrm>
            <a:off x="459581" y="3409332"/>
            <a:ext cx="3210719" cy="19111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BBADBA62-C7F1-4D7E-8315-161FC0221D03}"/>
              </a:ext>
            </a:extLst>
          </p:cNvPr>
          <p:cNvSpPr/>
          <p:nvPr/>
        </p:nvSpPr>
        <p:spPr>
          <a:xfrm>
            <a:off x="459581" y="4444685"/>
            <a:ext cx="607219" cy="14160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46227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2FF28BC-91C9-4FFD-91E7-A0598418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6BC3DF-F0F2-4F4A-831B-DD1CA608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F0B9C4-E419-429A-AA1F-8B5DECD9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71CBE30-882C-4028-BD83-E3E6C204240F}"/>
              </a:ext>
            </a:extLst>
          </p:cNvPr>
          <p:cNvSpPr txBox="1"/>
          <p:nvPr/>
        </p:nvSpPr>
        <p:spPr>
          <a:xfrm>
            <a:off x="5501196" y="4040542"/>
            <a:ext cx="5791201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tanımlı görsel stiller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Yeni bir tane oluşturmak için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image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style</a:t>
            </a:r>
            <a:r>
              <a:rPr lang="tr-TR" dirty="0" err="1">
                <a:solidFill>
                  <a:schemeClr val="bg1"/>
                </a:solidFill>
              </a:rPr>
              <a:t>’a</a:t>
            </a:r>
            <a:r>
              <a:rPr lang="tr-TR" dirty="0">
                <a:solidFill>
                  <a:schemeClr val="bg1"/>
                </a:solidFill>
              </a:rPr>
              <a:t> tıklıyorum.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30EFC20-240D-4800-95D6-2F248E614437}"/>
              </a:ext>
            </a:extLst>
          </p:cNvPr>
          <p:cNvCxnSpPr>
            <a:cxnSpLocks/>
          </p:cNvCxnSpPr>
          <p:nvPr/>
        </p:nvCxnSpPr>
        <p:spPr>
          <a:xfrm flipH="1" flipV="1">
            <a:off x="1426369" y="2202656"/>
            <a:ext cx="3917989" cy="2165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36E0CF5-37C1-42F2-8B1C-9553465E0EFB}"/>
              </a:ext>
            </a:extLst>
          </p:cNvPr>
          <p:cNvSpPr/>
          <p:nvPr/>
        </p:nvSpPr>
        <p:spPr>
          <a:xfrm>
            <a:off x="445293" y="2014833"/>
            <a:ext cx="948501" cy="18782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9615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F9F3CE2-C811-470F-993C-394BCE36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AE1B0D-331C-4815-BE80-7A0BACC8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2E085D4-F7AE-40BE-A9E4-973F91A8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6863A42-ED9B-4D6E-BA6F-F69B7ED69EF3}"/>
              </a:ext>
            </a:extLst>
          </p:cNvPr>
          <p:cNvSpPr txBox="1"/>
          <p:nvPr/>
        </p:nvSpPr>
        <p:spPr>
          <a:xfrm>
            <a:off x="5459591" y="4983011"/>
            <a:ext cx="559468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Gösterimden yararlanarak orijinal dosyanın nasıl saklanacağını belirten </a:t>
            </a:r>
            <a:r>
              <a:rPr lang="tr-TR" dirty="0" err="1">
                <a:solidFill>
                  <a:schemeClr val="bg1"/>
                </a:solidFill>
              </a:rPr>
              <a:t>effect’i</a:t>
            </a:r>
            <a:r>
              <a:rPr lang="tr-TR" dirty="0">
                <a:solidFill>
                  <a:schemeClr val="bg1"/>
                </a:solidFill>
              </a:rPr>
              <a:t> seçin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BC2CE0A-69C2-4D94-84A1-AC27489B5826}"/>
              </a:ext>
            </a:extLst>
          </p:cNvPr>
          <p:cNvCxnSpPr/>
          <p:nvPr/>
        </p:nvCxnSpPr>
        <p:spPr>
          <a:xfrm flipH="1" flipV="1">
            <a:off x="1828800" y="5169529"/>
            <a:ext cx="3530851" cy="162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119616CF-C791-43AB-914F-F3CE61F678E0}"/>
              </a:ext>
            </a:extLst>
          </p:cNvPr>
          <p:cNvCxnSpPr>
            <a:cxnSpLocks/>
          </p:cNvCxnSpPr>
          <p:nvPr/>
        </p:nvCxnSpPr>
        <p:spPr>
          <a:xfrm flipH="1" flipV="1">
            <a:off x="4088630" y="3314700"/>
            <a:ext cx="2845570" cy="1593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FBF7928B-7ADD-4447-97FE-86247DE57A04}"/>
              </a:ext>
            </a:extLst>
          </p:cNvPr>
          <p:cNvCxnSpPr>
            <a:cxnSpLocks/>
          </p:cNvCxnSpPr>
          <p:nvPr/>
        </p:nvCxnSpPr>
        <p:spPr>
          <a:xfrm flipV="1">
            <a:off x="6934200" y="3490117"/>
            <a:ext cx="1219200" cy="1418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kdörtgen 12">
            <a:extLst>
              <a:ext uri="{FF2B5EF4-FFF2-40B4-BE49-F238E27FC236}">
                <a16:creationId xmlns:a16="http://schemas.microsoft.com/office/drawing/2014/main" id="{2462D861-9B23-4D64-977B-8E9B3CA9F51A}"/>
              </a:ext>
            </a:extLst>
          </p:cNvPr>
          <p:cNvSpPr/>
          <p:nvPr/>
        </p:nvSpPr>
        <p:spPr>
          <a:xfrm>
            <a:off x="708025" y="4394200"/>
            <a:ext cx="996950" cy="126682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20705D-5EC9-4C5B-A450-3ACCC2652903}"/>
              </a:ext>
            </a:extLst>
          </p:cNvPr>
          <p:cNvSpPr/>
          <p:nvPr/>
        </p:nvSpPr>
        <p:spPr>
          <a:xfrm>
            <a:off x="2400300" y="2133600"/>
            <a:ext cx="1771650" cy="1479318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ADFCC7-289A-45B8-B9C5-C90741BE0176}"/>
              </a:ext>
            </a:extLst>
          </p:cNvPr>
          <p:cNvSpPr/>
          <p:nvPr/>
        </p:nvSpPr>
        <p:spPr>
          <a:xfrm>
            <a:off x="7867652" y="2123331"/>
            <a:ext cx="1771650" cy="1479318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3537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ACF9C31-BFC6-4DA0-8659-A94527C1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907B22-F48F-4A30-91FF-1CED6C9A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4EA56BC-062B-41ED-91B1-F6938883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D070617-CAB0-49F2-B264-C18E1BD6BCA8}"/>
              </a:ext>
            </a:extLst>
          </p:cNvPr>
          <p:cNvSpPr txBox="1"/>
          <p:nvPr/>
        </p:nvSpPr>
        <p:spPr>
          <a:xfrm>
            <a:off x="5131294" y="3790765"/>
            <a:ext cx="603163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Yer tasarrufu ya da kalite sağlamak amacıyla, saklanan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jpeg</a:t>
            </a:r>
            <a:r>
              <a:rPr lang="tr-TR" dirty="0">
                <a:solidFill>
                  <a:schemeClr val="bg1"/>
                </a:solidFill>
              </a:rPr>
              <a:t> dosyalarını manipüle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D6488760-A853-46C0-BF60-5D324D9E40C3}"/>
              </a:ext>
            </a:extLst>
          </p:cNvPr>
          <p:cNvCxnSpPr>
            <a:cxnSpLocks/>
          </p:cNvCxnSpPr>
          <p:nvPr/>
        </p:nvCxnSpPr>
        <p:spPr>
          <a:xfrm flipH="1" flipV="1">
            <a:off x="1143000" y="2863850"/>
            <a:ext cx="3809247" cy="1155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5C9045C3-30D6-429B-B2A6-0C4F045679A4}"/>
              </a:ext>
            </a:extLst>
          </p:cNvPr>
          <p:cNvSpPr/>
          <p:nvPr/>
        </p:nvSpPr>
        <p:spPr>
          <a:xfrm>
            <a:off x="560780" y="2574651"/>
            <a:ext cx="544120" cy="339999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5428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BB31BA-93EB-4B8F-9F37-11BB5E2B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1FA608-D72A-48AE-A97F-45A1CD37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93BAA8-DBF1-485A-BBB5-4B5EBCDA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EA9910C-3E77-498A-BDE3-6D89C8F5C220}"/>
              </a:ext>
            </a:extLst>
          </p:cNvPr>
          <p:cNvSpPr txBox="1"/>
          <p:nvPr/>
        </p:nvSpPr>
        <p:spPr>
          <a:xfrm>
            <a:off x="5614090" y="1951164"/>
            <a:ext cx="23695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Bölge ve dil ayarları</a:t>
            </a:r>
          </a:p>
        </p:txBody>
      </p:sp>
    </p:spTree>
    <p:extLst>
      <p:ext uri="{BB962C8B-B14F-4D97-AF65-F5344CB8AC3E}">
        <p14:creationId xmlns:p14="http://schemas.microsoft.com/office/powerpoint/2010/main" val="4142580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642A2B-4FF2-4E6E-A2EF-FC0051C0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20BDED-1D45-4AB9-B4FC-706404DC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FA4C432-1A36-42D4-8E97-9D30ADA6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5C8946C-300E-46B8-AB89-958DFA9A50A0}"/>
              </a:ext>
            </a:extLst>
          </p:cNvPr>
          <p:cNvSpPr txBox="1"/>
          <p:nvPr/>
        </p:nvSpPr>
        <p:spPr>
          <a:xfrm>
            <a:off x="3790893" y="4505758"/>
            <a:ext cx="3063659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Tarih ve zaman formatları </a:t>
            </a:r>
          </a:p>
          <a:p>
            <a:r>
              <a:rPr lang="tr-TR" dirty="0">
                <a:solidFill>
                  <a:schemeClr val="bg1"/>
                </a:solidFill>
              </a:rPr>
              <a:t>Kullanım amacına göre 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yeni ekleyebilir</a:t>
            </a:r>
          </a:p>
          <a:p>
            <a:r>
              <a:rPr lang="tr-TR" dirty="0">
                <a:solidFill>
                  <a:schemeClr val="bg1"/>
                </a:solidFill>
              </a:rPr>
              <a:t>veya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değiştirebilirsiniz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BD93886-D363-4F63-ACC9-9FD0BF1236BA}"/>
              </a:ext>
            </a:extLst>
          </p:cNvPr>
          <p:cNvCxnSpPr>
            <a:cxnSpLocks/>
          </p:cNvCxnSpPr>
          <p:nvPr/>
        </p:nvCxnSpPr>
        <p:spPr>
          <a:xfrm flipV="1">
            <a:off x="7018020" y="3314702"/>
            <a:ext cx="1495793" cy="2316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564038F1-7E1C-4B98-8C94-099F4FBCD783}"/>
              </a:ext>
            </a:extLst>
          </p:cNvPr>
          <p:cNvCxnSpPr>
            <a:cxnSpLocks/>
          </p:cNvCxnSpPr>
          <p:nvPr/>
        </p:nvCxnSpPr>
        <p:spPr>
          <a:xfrm flipH="1" flipV="1">
            <a:off x="1252541" y="2152650"/>
            <a:ext cx="2420299" cy="2891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1A5F5F42-CA9B-4565-87DD-9E4FE8DB71D3}"/>
              </a:ext>
            </a:extLst>
          </p:cNvPr>
          <p:cNvSpPr/>
          <p:nvPr/>
        </p:nvSpPr>
        <p:spPr>
          <a:xfrm>
            <a:off x="433824" y="1864826"/>
            <a:ext cx="780614" cy="23317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004ACA3-2D75-495E-B40A-6697F8B1A9AD}"/>
              </a:ext>
            </a:extLst>
          </p:cNvPr>
          <p:cNvSpPr/>
          <p:nvPr/>
        </p:nvSpPr>
        <p:spPr>
          <a:xfrm>
            <a:off x="8606347" y="2422016"/>
            <a:ext cx="694816" cy="89268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2026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465A80-2B48-412F-8AD3-3A3F2DE9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3A90A7-72E6-453E-BCE4-4C1361CA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A4CEDE-845D-4DA1-A6B6-3FC6801F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64DC126-5F80-472E-8DF1-29A89284755C}"/>
              </a:ext>
            </a:extLst>
          </p:cNvPr>
          <p:cNvSpPr txBox="1"/>
          <p:nvPr/>
        </p:nvSpPr>
        <p:spPr>
          <a:xfrm>
            <a:off x="7448365" y="2234034"/>
            <a:ext cx="261001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Mevcut kullanıcı listesi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F71B5A6-AFC5-40B8-9562-37B11A860CF8}"/>
              </a:ext>
            </a:extLst>
          </p:cNvPr>
          <p:cNvCxnSpPr>
            <a:cxnSpLocks/>
          </p:cNvCxnSpPr>
          <p:nvPr/>
        </p:nvCxnSpPr>
        <p:spPr>
          <a:xfrm flipH="1">
            <a:off x="7688063" y="2603366"/>
            <a:ext cx="849545" cy="1196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09BE60C5-BDCA-432C-879B-57CEB47BC2EA}"/>
              </a:ext>
            </a:extLst>
          </p:cNvPr>
          <p:cNvSpPr/>
          <p:nvPr/>
        </p:nvSpPr>
        <p:spPr>
          <a:xfrm>
            <a:off x="470517" y="3897297"/>
            <a:ext cx="11505460" cy="87888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B9299D3-9126-4A4B-9D74-BB241CE4EB6E}"/>
              </a:ext>
            </a:extLst>
          </p:cNvPr>
          <p:cNvSpPr txBox="1"/>
          <p:nvPr/>
        </p:nvSpPr>
        <p:spPr>
          <a:xfrm>
            <a:off x="3869356" y="1450630"/>
            <a:ext cx="368402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Elle yeni kullanıcı ekleyebilirsiniz.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F75DBDB9-11DA-4CC6-9A0B-946E6E7E5470}"/>
              </a:ext>
            </a:extLst>
          </p:cNvPr>
          <p:cNvCxnSpPr>
            <a:cxnSpLocks/>
          </p:cNvCxnSpPr>
          <p:nvPr/>
        </p:nvCxnSpPr>
        <p:spPr>
          <a:xfrm flipH="1">
            <a:off x="1181100" y="1659575"/>
            <a:ext cx="2688257" cy="574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8533CEC-6B35-4820-A907-1928A50AB719}"/>
              </a:ext>
            </a:extLst>
          </p:cNvPr>
          <p:cNvSpPr/>
          <p:nvPr/>
        </p:nvSpPr>
        <p:spPr>
          <a:xfrm>
            <a:off x="443959" y="2181272"/>
            <a:ext cx="672572" cy="26170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4246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00AF28A-ACC2-4BA7-8E5F-513D4849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5A00CD-4101-4014-95D6-58118CB5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FECC689-4489-422E-AB28-A12A3ECE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3A63063-4577-4D8B-BD13-8E7887D523B4}"/>
              </a:ext>
            </a:extLst>
          </p:cNvPr>
          <p:cNvSpPr txBox="1"/>
          <p:nvPr/>
        </p:nvSpPr>
        <p:spPr>
          <a:xfrm>
            <a:off x="5669281" y="380464"/>
            <a:ext cx="618904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Rollere ait izinlerin bulunduğu alan</a:t>
            </a:r>
          </a:p>
          <a:p>
            <a:r>
              <a:rPr lang="tr-TR" dirty="0">
                <a:solidFill>
                  <a:schemeClr val="bg1"/>
                </a:solidFill>
              </a:rPr>
              <a:t>Yeni modül veya herhangi bir içerik türü vb. eklendiğinde </a:t>
            </a:r>
            <a:r>
              <a:rPr lang="tr-TR" dirty="0" err="1">
                <a:solidFill>
                  <a:schemeClr val="bg1"/>
                </a:solidFill>
              </a:rPr>
              <a:t>drupal</a:t>
            </a:r>
            <a:r>
              <a:rPr lang="tr-TR" dirty="0">
                <a:solidFill>
                  <a:schemeClr val="bg1"/>
                </a:solidFill>
              </a:rPr>
              <a:t> otomatik olarak gerekli izinleri bu alana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değerleriyle ekler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C6174EA-6B45-4623-AAD3-068501A3B30C}"/>
              </a:ext>
            </a:extLst>
          </p:cNvPr>
          <p:cNvSpPr/>
          <p:nvPr/>
        </p:nvSpPr>
        <p:spPr>
          <a:xfrm>
            <a:off x="462013" y="2483318"/>
            <a:ext cx="11415562" cy="410998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D1C58C31-C266-4D37-BD2E-A8499F922181}"/>
              </a:ext>
            </a:extLst>
          </p:cNvPr>
          <p:cNvCxnSpPr/>
          <p:nvPr/>
        </p:nvCxnSpPr>
        <p:spPr>
          <a:xfrm>
            <a:off x="7603958" y="1665171"/>
            <a:ext cx="0" cy="750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654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D26267-7413-4365-9F71-82D5A6F9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8CA60B-6128-4DB4-8B4C-568125D0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3BEC2D6-AD8A-4003-B5FD-450C3EB7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E22A266-BC47-499C-A37D-5A966B388248}"/>
              </a:ext>
            </a:extLst>
          </p:cNvPr>
          <p:cNvSpPr txBox="1"/>
          <p:nvPr/>
        </p:nvSpPr>
        <p:spPr>
          <a:xfrm>
            <a:off x="8975176" y="1581892"/>
            <a:ext cx="1935145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Mevcut roller</a:t>
            </a:r>
          </a:p>
          <a:p>
            <a:r>
              <a:rPr lang="tr-TR" dirty="0">
                <a:solidFill>
                  <a:schemeClr val="bg1"/>
                </a:solidFill>
              </a:rPr>
              <a:t>ve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yeni rol ekleme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6602FFF-6E41-49B3-A6BF-572467E9AAF5}"/>
              </a:ext>
            </a:extLst>
          </p:cNvPr>
          <p:cNvCxnSpPr/>
          <p:nvPr/>
        </p:nvCxnSpPr>
        <p:spPr>
          <a:xfrm flipH="1">
            <a:off x="1135781" y="2329314"/>
            <a:ext cx="7671335" cy="221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3156F46B-2D3C-4EC2-AE2F-F003F6053E48}"/>
              </a:ext>
            </a:extLst>
          </p:cNvPr>
          <p:cNvCxnSpPr>
            <a:cxnSpLocks/>
          </p:cNvCxnSpPr>
          <p:nvPr/>
        </p:nvCxnSpPr>
        <p:spPr>
          <a:xfrm flipH="1">
            <a:off x="8450981" y="1864826"/>
            <a:ext cx="428945" cy="897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67AB31D7-CB06-46AC-A02D-6A787B54C2E0}"/>
              </a:ext>
            </a:extLst>
          </p:cNvPr>
          <p:cNvSpPr/>
          <p:nvPr/>
        </p:nvSpPr>
        <p:spPr>
          <a:xfrm>
            <a:off x="433137" y="2762451"/>
            <a:ext cx="11569566" cy="130903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9FCD4A0-FBE0-4454-8C9C-16EEC8DA5658}"/>
              </a:ext>
            </a:extLst>
          </p:cNvPr>
          <p:cNvSpPr/>
          <p:nvPr/>
        </p:nvSpPr>
        <p:spPr>
          <a:xfrm>
            <a:off x="444519" y="2457446"/>
            <a:ext cx="655619" cy="19526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448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F894626-6760-4B20-8BBC-9A693287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0AB101-B48F-404F-8D1B-46DC254D6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9629732-F363-4BF0-8BE9-083FDC05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50807D2-BE44-438F-8154-D6AAC64EBE7C}"/>
              </a:ext>
            </a:extLst>
          </p:cNvPr>
          <p:cNvSpPr txBox="1"/>
          <p:nvPr/>
        </p:nvSpPr>
        <p:spPr>
          <a:xfrm>
            <a:off x="3590008" y="1547907"/>
            <a:ext cx="1850186" cy="21544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Article </a:t>
            </a:r>
            <a:r>
              <a:rPr lang="en-US" sz="800" dirty="0" err="1">
                <a:solidFill>
                  <a:schemeClr val="bg1"/>
                </a:solidFill>
              </a:rPr>
              <a:t>türündeki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içeriğe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başlık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975653C-F437-4C76-98F0-F6EA96AB5AB8}"/>
              </a:ext>
            </a:extLst>
          </p:cNvPr>
          <p:cNvSpPr txBox="1"/>
          <p:nvPr/>
        </p:nvSpPr>
        <p:spPr>
          <a:xfrm>
            <a:off x="4173543" y="2006914"/>
            <a:ext cx="3702867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Makaleye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özet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>
                <a:solidFill>
                  <a:srgbClr val="FF0000"/>
                </a:solidFill>
              </a:rPr>
              <a:t>Teaser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modda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görüntülenirken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rgbClr val="FF0000"/>
                </a:solidFill>
              </a:rPr>
              <a:t>trimmed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özelliğini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kullanmak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boş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bırakın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rgbClr val="C00000"/>
                </a:solidFill>
              </a:rPr>
              <a:t>Bu Ne </a:t>
            </a:r>
            <a:r>
              <a:rPr lang="en-US" sz="800" dirty="0" err="1">
                <a:solidFill>
                  <a:srgbClr val="C00000"/>
                </a:solidFill>
              </a:rPr>
              <a:t>Demek</a:t>
            </a:r>
            <a:r>
              <a:rPr lang="en-US" sz="800" dirty="0">
                <a:solidFill>
                  <a:srgbClr val="C00000"/>
                </a:solidFill>
              </a:rPr>
              <a:t> ? </a:t>
            </a:r>
            <a:r>
              <a:rPr lang="en-US" sz="800" dirty="0">
                <a:solidFill>
                  <a:schemeClr val="bg1"/>
                </a:solidFill>
              </a:rPr>
              <a:t>= Bu </a:t>
            </a:r>
            <a:r>
              <a:rPr lang="en-US" sz="800" dirty="0" err="1">
                <a:solidFill>
                  <a:schemeClr val="bg1"/>
                </a:solidFill>
              </a:rPr>
              <a:t>içerik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türü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yayınlandığı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sayfada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kullanıcılara</a:t>
            </a:r>
            <a:r>
              <a:rPr lang="en-US" sz="800" dirty="0">
                <a:solidFill>
                  <a:schemeClr val="bg1"/>
                </a:solidFill>
              </a:rPr>
              <a:t> teaser </a:t>
            </a:r>
            <a:r>
              <a:rPr lang="en-US" sz="800" dirty="0" err="1">
                <a:solidFill>
                  <a:schemeClr val="bg1"/>
                </a:solidFill>
              </a:rPr>
              <a:t>modda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gösterilsin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isteyebilirsiniz</a:t>
            </a:r>
            <a:r>
              <a:rPr lang="en-US" sz="800" dirty="0">
                <a:solidFill>
                  <a:schemeClr val="bg1"/>
                </a:solidFill>
              </a:rPr>
              <a:t>. Trimmed </a:t>
            </a:r>
            <a:r>
              <a:rPr lang="en-US" sz="800" dirty="0" err="1">
                <a:solidFill>
                  <a:schemeClr val="bg1"/>
                </a:solidFill>
              </a:rPr>
              <a:t>modunu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kullanarak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içeriğin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bir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kısmının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otomatik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kesilerek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ön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gösterime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girmesini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sağlayabilirsiniz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Structure/Content Types/Manage Fields (for Article)/Manage Display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90FDA3DF-16C2-4BCC-AD95-8EB0CB1A92B9}"/>
              </a:ext>
            </a:extLst>
          </p:cNvPr>
          <p:cNvCxnSpPr>
            <a:cxnSpLocks/>
          </p:cNvCxnSpPr>
          <p:nvPr/>
        </p:nvCxnSpPr>
        <p:spPr>
          <a:xfrm flipH="1" flipV="1">
            <a:off x="1349406" y="2010900"/>
            <a:ext cx="2824137" cy="38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6CFA4C8-1A65-4A56-BBA8-396B2719BC96}"/>
              </a:ext>
            </a:extLst>
          </p:cNvPr>
          <p:cNvSpPr txBox="1"/>
          <p:nvPr/>
        </p:nvSpPr>
        <p:spPr>
          <a:xfrm>
            <a:off x="169299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CEF8AC6-A49A-437F-9C32-F80A08E87260}"/>
              </a:ext>
            </a:extLst>
          </p:cNvPr>
          <p:cNvSpPr txBox="1"/>
          <p:nvPr/>
        </p:nvSpPr>
        <p:spPr>
          <a:xfrm>
            <a:off x="2696441" y="3356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5D1C4CA-5BE6-4F43-9AC0-69399DA77515}"/>
              </a:ext>
            </a:extLst>
          </p:cNvPr>
          <p:cNvSpPr txBox="1"/>
          <p:nvPr/>
        </p:nvSpPr>
        <p:spPr>
          <a:xfrm>
            <a:off x="1224151" y="2968699"/>
            <a:ext cx="1122423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Makaleye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içerik</a:t>
            </a:r>
            <a:endParaRPr lang="tr-TR" sz="800" dirty="0">
              <a:solidFill>
                <a:schemeClr val="bg1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F5518526-4BA3-472D-BBFA-A733B6FC7707}"/>
              </a:ext>
            </a:extLst>
          </p:cNvPr>
          <p:cNvCxnSpPr>
            <a:cxnSpLocks/>
          </p:cNvCxnSpPr>
          <p:nvPr/>
        </p:nvCxnSpPr>
        <p:spPr>
          <a:xfrm flipH="1" flipV="1">
            <a:off x="651850" y="1672346"/>
            <a:ext cx="2938159" cy="60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F40E3F53-D5A5-46DF-A1AD-9DFC3F9AD8CF}"/>
              </a:ext>
            </a:extLst>
          </p:cNvPr>
          <p:cNvCxnSpPr>
            <a:cxnSpLocks/>
          </p:cNvCxnSpPr>
          <p:nvPr/>
        </p:nvCxnSpPr>
        <p:spPr>
          <a:xfrm flipH="1" flipV="1">
            <a:off x="596227" y="2658917"/>
            <a:ext cx="627924" cy="309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D9E93487-4726-47DE-BFF0-E6F7962907AC}"/>
              </a:ext>
            </a:extLst>
          </p:cNvPr>
          <p:cNvSpPr txBox="1"/>
          <p:nvPr/>
        </p:nvSpPr>
        <p:spPr>
          <a:xfrm>
            <a:off x="4173543" y="3968542"/>
            <a:ext cx="2392001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Text </a:t>
            </a:r>
            <a:r>
              <a:rPr lang="en-US" sz="800" dirty="0" err="1">
                <a:solidFill>
                  <a:schemeClr val="bg1"/>
                </a:solidFill>
              </a:rPr>
              <a:t>formatarı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kullanıcılar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için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sınırlandırılabilir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People/Permissions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9337189A-E0D6-41FB-9ACE-9B47AED5561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33450" y="4137819"/>
            <a:ext cx="32400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C9CB8E2F-9DE6-4243-96C8-A60B5EC8BF25}"/>
              </a:ext>
            </a:extLst>
          </p:cNvPr>
          <p:cNvSpPr txBox="1"/>
          <p:nvPr/>
        </p:nvSpPr>
        <p:spPr>
          <a:xfrm>
            <a:off x="4173543" y="4380227"/>
            <a:ext cx="3223959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Etiket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ekleyebilir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veya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yeni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sınıflandırma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türleri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oluşturabilirsiniz</a:t>
            </a:r>
            <a:r>
              <a:rPr lang="en-US" sz="800" dirty="0">
                <a:solidFill>
                  <a:schemeClr val="bg1"/>
                </a:solidFill>
              </a:rPr>
              <a:t>.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Bkz</a:t>
            </a:r>
            <a:r>
              <a:rPr lang="en-US" sz="800" dirty="0">
                <a:solidFill>
                  <a:srgbClr val="FFFF00"/>
                </a:solidFill>
              </a:rPr>
              <a:t>: Structure/Taxonomy</a:t>
            </a:r>
            <a:endParaRPr lang="tr-TR" sz="800" dirty="0">
              <a:solidFill>
                <a:srgbClr val="FFFF00"/>
              </a:solidFill>
            </a:endParaRPr>
          </a:p>
        </p:txBody>
      </p: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68D02532-B477-4BC6-A74F-DAF0627C1E2D}"/>
              </a:ext>
            </a:extLst>
          </p:cNvPr>
          <p:cNvCxnSpPr>
            <a:cxnSpLocks/>
          </p:cNvCxnSpPr>
          <p:nvPr/>
        </p:nvCxnSpPr>
        <p:spPr>
          <a:xfrm flipH="1" flipV="1">
            <a:off x="688975" y="4334060"/>
            <a:ext cx="3484570" cy="215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B9DB52F0-49E6-4F98-91F6-559E85F82B55}"/>
              </a:ext>
            </a:extLst>
          </p:cNvPr>
          <p:cNvSpPr txBox="1"/>
          <p:nvPr/>
        </p:nvSpPr>
        <p:spPr>
          <a:xfrm>
            <a:off x="4173543" y="4888058"/>
            <a:ext cx="870751" cy="21544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Resim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6" name="Düz Ok Bağlayıcısı 45">
            <a:extLst>
              <a:ext uri="{FF2B5EF4-FFF2-40B4-BE49-F238E27FC236}">
                <a16:creationId xmlns:a16="http://schemas.microsoft.com/office/drawing/2014/main" id="{2B99CED5-7086-4EF4-9E2A-9CBD44CF3AF9}"/>
              </a:ext>
            </a:extLst>
          </p:cNvPr>
          <p:cNvCxnSpPr/>
          <p:nvPr/>
        </p:nvCxnSpPr>
        <p:spPr>
          <a:xfrm flipH="1" flipV="1">
            <a:off x="1997476" y="4888058"/>
            <a:ext cx="2176067" cy="107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A428119A-7FC6-4B5D-AF92-B013EB0F4AB7}"/>
              </a:ext>
            </a:extLst>
          </p:cNvPr>
          <p:cNvSpPr txBox="1"/>
          <p:nvPr/>
        </p:nvSpPr>
        <p:spPr>
          <a:xfrm>
            <a:off x="9599279" y="2813808"/>
            <a:ext cx="1931939" cy="2154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sayfasına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bağlantı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246C2513-29B9-4485-86CF-B7F7723F6FAE}"/>
              </a:ext>
            </a:extLst>
          </p:cNvPr>
          <p:cNvCxnSpPr>
            <a:cxnSpLocks/>
          </p:cNvCxnSpPr>
          <p:nvPr/>
        </p:nvCxnSpPr>
        <p:spPr>
          <a:xfrm flipH="1">
            <a:off x="8771139" y="2968699"/>
            <a:ext cx="828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2E8D2FA2-B8EB-4518-A53A-1E00D8EA48AE}"/>
              </a:ext>
            </a:extLst>
          </p:cNvPr>
          <p:cNvSpPr txBox="1"/>
          <p:nvPr/>
        </p:nvSpPr>
        <p:spPr>
          <a:xfrm>
            <a:off x="9599279" y="3161588"/>
            <a:ext cx="1826141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Kullanıcılar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için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yorum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ekleme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izni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3" name="Düz Ok Bağlayıcısı 52">
            <a:extLst>
              <a:ext uri="{FF2B5EF4-FFF2-40B4-BE49-F238E27FC236}">
                <a16:creationId xmlns:a16="http://schemas.microsoft.com/office/drawing/2014/main" id="{2AE26A2D-7406-43C2-94D2-4D3FD46ACC71}"/>
              </a:ext>
            </a:extLst>
          </p:cNvPr>
          <p:cNvCxnSpPr>
            <a:cxnSpLocks/>
          </p:cNvCxnSpPr>
          <p:nvPr/>
        </p:nvCxnSpPr>
        <p:spPr>
          <a:xfrm flipH="1">
            <a:off x="8771139" y="3269310"/>
            <a:ext cx="828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Metin kutusu 55">
            <a:extLst>
              <a:ext uri="{FF2B5EF4-FFF2-40B4-BE49-F238E27FC236}">
                <a16:creationId xmlns:a16="http://schemas.microsoft.com/office/drawing/2014/main" id="{EA9A07B7-ECDD-435C-8FEB-1B5D358888ED}"/>
              </a:ext>
            </a:extLst>
          </p:cNvPr>
          <p:cNvSpPr txBox="1"/>
          <p:nvPr/>
        </p:nvSpPr>
        <p:spPr>
          <a:xfrm>
            <a:off x="9599280" y="1960409"/>
            <a:ext cx="2450674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oluşturulduğunda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veya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yenilendiğinde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farklılıkların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belirtildiği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yorum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alanı</a:t>
            </a:r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(</a:t>
            </a:r>
            <a:r>
              <a:rPr lang="en-US" sz="800" dirty="0" err="1">
                <a:solidFill>
                  <a:srgbClr val="FF0000"/>
                </a:solidFill>
              </a:rPr>
              <a:t>Kod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yazarken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eklenen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yorum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satırları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gibi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düşünülebilir</a:t>
            </a:r>
            <a:r>
              <a:rPr lang="en-US" sz="800" dirty="0">
                <a:solidFill>
                  <a:srgbClr val="FF0000"/>
                </a:solidFill>
              </a:rPr>
              <a:t>.)</a:t>
            </a:r>
            <a:endParaRPr lang="tr-TR" sz="800" dirty="0">
              <a:solidFill>
                <a:srgbClr val="FF0000"/>
              </a:solidFill>
            </a:endParaRPr>
          </a:p>
        </p:txBody>
      </p:sp>
      <p:cxnSp>
        <p:nvCxnSpPr>
          <p:cNvPr id="58" name="Düz Ok Bağlayıcısı 57">
            <a:extLst>
              <a:ext uri="{FF2B5EF4-FFF2-40B4-BE49-F238E27FC236}">
                <a16:creationId xmlns:a16="http://schemas.microsoft.com/office/drawing/2014/main" id="{4AB1E23E-895B-4B4B-8097-4E78BC4253B6}"/>
              </a:ext>
            </a:extLst>
          </p:cNvPr>
          <p:cNvCxnSpPr/>
          <p:nvPr/>
        </p:nvCxnSpPr>
        <p:spPr>
          <a:xfrm flipH="1" flipV="1">
            <a:off x="8771139" y="2006914"/>
            <a:ext cx="828140" cy="19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FFFCA230-B86B-48C6-8AF9-9A6F82C6B5C4}"/>
              </a:ext>
            </a:extLst>
          </p:cNvPr>
          <p:cNvSpPr txBox="1"/>
          <p:nvPr/>
        </p:nvSpPr>
        <p:spPr>
          <a:xfrm>
            <a:off x="9599279" y="3940277"/>
            <a:ext cx="2392001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Url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isim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manipülasyonu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800" dirty="0">
                <a:solidFill>
                  <a:srgbClr val="FF0000"/>
                </a:solidFill>
              </a:rPr>
              <a:t>(Default </a:t>
            </a:r>
            <a:r>
              <a:rPr lang="en-US" sz="800" dirty="0" err="1">
                <a:solidFill>
                  <a:srgbClr val="FF0000"/>
                </a:solidFill>
              </a:rPr>
              <a:t>olarak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eklenen</a:t>
            </a:r>
            <a:r>
              <a:rPr lang="en-US" sz="800" dirty="0">
                <a:solidFill>
                  <a:srgbClr val="FF0000"/>
                </a:solidFill>
              </a:rPr>
              <a:t> her </a:t>
            </a:r>
            <a:r>
              <a:rPr lang="en-US" sz="800" dirty="0" err="1">
                <a:solidFill>
                  <a:srgbClr val="FF0000"/>
                </a:solidFill>
              </a:rPr>
              <a:t>içerik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için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artarak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ilerler</a:t>
            </a:r>
            <a:r>
              <a:rPr lang="en-US" sz="800" dirty="0">
                <a:solidFill>
                  <a:srgbClr val="FF0000"/>
                </a:solidFill>
              </a:rPr>
              <a:t> /Node 2, /Node3 …)</a:t>
            </a:r>
            <a:endParaRPr lang="tr-TR" sz="800" dirty="0">
              <a:solidFill>
                <a:srgbClr val="FF0000"/>
              </a:solidFill>
            </a:endParaRPr>
          </a:p>
        </p:txBody>
      </p:sp>
      <p:cxnSp>
        <p:nvCxnSpPr>
          <p:cNvPr id="61" name="Düz Ok Bağlayıcısı 60">
            <a:extLst>
              <a:ext uri="{FF2B5EF4-FFF2-40B4-BE49-F238E27FC236}">
                <a16:creationId xmlns:a16="http://schemas.microsoft.com/office/drawing/2014/main" id="{158744C7-FF7D-4E25-B904-7885AD6049B0}"/>
              </a:ext>
            </a:extLst>
          </p:cNvPr>
          <p:cNvCxnSpPr>
            <a:cxnSpLocks/>
          </p:cNvCxnSpPr>
          <p:nvPr/>
        </p:nvCxnSpPr>
        <p:spPr>
          <a:xfrm flipH="1" flipV="1">
            <a:off x="8489950" y="4044511"/>
            <a:ext cx="1109329" cy="65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2B4CA188-5C37-4CF6-BB34-E50DBA882B92}"/>
              </a:ext>
            </a:extLst>
          </p:cNvPr>
          <p:cNvSpPr txBox="1"/>
          <p:nvPr/>
        </p:nvSpPr>
        <p:spPr>
          <a:xfrm>
            <a:off x="9599279" y="4684507"/>
            <a:ext cx="2305439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İçerik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yaratıcısı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yaratılışı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hakkında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bilgiler</a:t>
            </a:r>
            <a:endParaRPr lang="en-US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</a:rPr>
              <a:t>(</a:t>
            </a:r>
            <a:r>
              <a:rPr lang="en-US" sz="800" dirty="0" err="1">
                <a:solidFill>
                  <a:srgbClr val="FF0000"/>
                </a:solidFill>
              </a:rPr>
              <a:t>Yazar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adı</a:t>
            </a:r>
            <a:r>
              <a:rPr lang="en-US" sz="800" dirty="0">
                <a:solidFill>
                  <a:srgbClr val="FF0000"/>
                </a:solidFill>
              </a:rPr>
              <a:t>, </a:t>
            </a:r>
            <a:r>
              <a:rPr lang="en-US" sz="800" dirty="0" err="1">
                <a:solidFill>
                  <a:srgbClr val="FF0000"/>
                </a:solidFill>
              </a:rPr>
              <a:t>oluşturma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tarihi</a:t>
            </a:r>
            <a:r>
              <a:rPr lang="en-US" sz="800" dirty="0">
                <a:solidFill>
                  <a:srgbClr val="FF0000"/>
                </a:solidFill>
              </a:rPr>
              <a:t> </a:t>
            </a:r>
            <a:r>
              <a:rPr lang="en-US" sz="800" dirty="0" err="1">
                <a:solidFill>
                  <a:srgbClr val="FF0000"/>
                </a:solidFill>
              </a:rPr>
              <a:t>vb</a:t>
            </a:r>
            <a:r>
              <a:rPr lang="en-US" sz="800" dirty="0">
                <a:solidFill>
                  <a:srgbClr val="FF0000"/>
                </a:solidFill>
              </a:rPr>
              <a:t>…)</a:t>
            </a:r>
            <a:endParaRPr lang="tr-TR" sz="800" dirty="0">
              <a:solidFill>
                <a:srgbClr val="FF0000"/>
              </a:solidFill>
            </a:endParaRPr>
          </a:p>
        </p:txBody>
      </p:sp>
      <p:sp>
        <p:nvSpPr>
          <p:cNvPr id="63" name="Metin kutusu 62">
            <a:extLst>
              <a:ext uri="{FF2B5EF4-FFF2-40B4-BE49-F238E27FC236}">
                <a16:creationId xmlns:a16="http://schemas.microsoft.com/office/drawing/2014/main" id="{02775DFB-B11A-41F1-99FB-7C8333397418}"/>
              </a:ext>
            </a:extLst>
          </p:cNvPr>
          <p:cNvSpPr txBox="1"/>
          <p:nvPr/>
        </p:nvSpPr>
        <p:spPr>
          <a:xfrm>
            <a:off x="9599279" y="5856784"/>
            <a:ext cx="1939955" cy="21544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İçeriğin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gösterim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sayfası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</a:t>
            </a:r>
            <a: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konumu</a:t>
            </a:r>
            <a:endParaRPr lang="tr-TR" sz="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8" name="Düz Ok Bağlayıcısı 67">
            <a:extLst>
              <a:ext uri="{FF2B5EF4-FFF2-40B4-BE49-F238E27FC236}">
                <a16:creationId xmlns:a16="http://schemas.microsoft.com/office/drawing/2014/main" id="{4422DD95-644C-48CA-8353-C2EEA7F4DA0C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8877300" y="5911850"/>
            <a:ext cx="721979" cy="52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Dikdörtgen 3">
            <a:extLst>
              <a:ext uri="{FF2B5EF4-FFF2-40B4-BE49-F238E27FC236}">
                <a16:creationId xmlns:a16="http://schemas.microsoft.com/office/drawing/2014/main" id="{F37A8B93-CB99-4DF6-9D87-AE290DDB7992}"/>
              </a:ext>
            </a:extLst>
          </p:cNvPr>
          <p:cNvSpPr/>
          <p:nvPr/>
        </p:nvSpPr>
        <p:spPr>
          <a:xfrm>
            <a:off x="384805" y="1610127"/>
            <a:ext cx="267044" cy="11373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9142CDC7-FE5C-4BF7-888D-B8EB6CFC44F0}"/>
              </a:ext>
            </a:extLst>
          </p:cNvPr>
          <p:cNvSpPr/>
          <p:nvPr/>
        </p:nvSpPr>
        <p:spPr>
          <a:xfrm>
            <a:off x="384804" y="1919908"/>
            <a:ext cx="915359" cy="11373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74981892-1E37-4361-864B-D2C77EB1B964}"/>
              </a:ext>
            </a:extLst>
          </p:cNvPr>
          <p:cNvSpPr/>
          <p:nvPr/>
        </p:nvSpPr>
        <p:spPr>
          <a:xfrm>
            <a:off x="384804" y="2545184"/>
            <a:ext cx="267045" cy="11373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290693C1-E1E6-4E4F-86E1-A0E14E818AAB}"/>
              </a:ext>
            </a:extLst>
          </p:cNvPr>
          <p:cNvSpPr/>
          <p:nvPr/>
        </p:nvSpPr>
        <p:spPr>
          <a:xfrm>
            <a:off x="401318" y="4044511"/>
            <a:ext cx="479997" cy="19855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2EC13FC8-0292-4C3A-A2CD-F7F4A372879D}"/>
              </a:ext>
            </a:extLst>
          </p:cNvPr>
          <p:cNvSpPr/>
          <p:nvPr/>
        </p:nvSpPr>
        <p:spPr>
          <a:xfrm>
            <a:off x="428623" y="4279901"/>
            <a:ext cx="189369" cy="12204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6F4A69F9-9BA9-4E61-91AC-B402E2BDC902}"/>
              </a:ext>
            </a:extLst>
          </p:cNvPr>
          <p:cNvSpPr/>
          <p:nvPr/>
        </p:nvSpPr>
        <p:spPr>
          <a:xfrm>
            <a:off x="401318" y="4790171"/>
            <a:ext cx="1544023" cy="19855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5A2480DD-7F6A-4F6C-8462-E4ADF547C235}"/>
              </a:ext>
            </a:extLst>
          </p:cNvPr>
          <p:cNvSpPr/>
          <p:nvPr/>
        </p:nvSpPr>
        <p:spPr>
          <a:xfrm>
            <a:off x="7965833" y="2888317"/>
            <a:ext cx="785261" cy="1409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Dikdörtgen 44">
            <a:extLst>
              <a:ext uri="{FF2B5EF4-FFF2-40B4-BE49-F238E27FC236}">
                <a16:creationId xmlns:a16="http://schemas.microsoft.com/office/drawing/2014/main" id="{D5E2FE0E-E8D6-4C1B-BCF5-4EBBAACF2BCC}"/>
              </a:ext>
            </a:extLst>
          </p:cNvPr>
          <p:cNvSpPr/>
          <p:nvPr/>
        </p:nvSpPr>
        <p:spPr>
          <a:xfrm>
            <a:off x="7965833" y="1886461"/>
            <a:ext cx="785261" cy="120453"/>
          </a:xfrm>
          <a:prstGeom prst="rect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Dikdörtgen 47">
            <a:extLst>
              <a:ext uri="{FF2B5EF4-FFF2-40B4-BE49-F238E27FC236}">
                <a16:creationId xmlns:a16="http://schemas.microsoft.com/office/drawing/2014/main" id="{AB0B5E69-F171-4F04-B97A-212F83C87965}"/>
              </a:ext>
            </a:extLst>
          </p:cNvPr>
          <p:cNvSpPr/>
          <p:nvPr/>
        </p:nvSpPr>
        <p:spPr>
          <a:xfrm>
            <a:off x="7921009" y="3161588"/>
            <a:ext cx="850130" cy="140915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E1C8A12B-9BC9-461B-A8B4-607AD03F7FCF}"/>
              </a:ext>
            </a:extLst>
          </p:cNvPr>
          <p:cNvSpPr/>
          <p:nvPr/>
        </p:nvSpPr>
        <p:spPr>
          <a:xfrm>
            <a:off x="7931550" y="3970084"/>
            <a:ext cx="509981" cy="140915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Dikdörtgen 51">
            <a:extLst>
              <a:ext uri="{FF2B5EF4-FFF2-40B4-BE49-F238E27FC236}">
                <a16:creationId xmlns:a16="http://schemas.microsoft.com/office/drawing/2014/main" id="{32EC544D-A588-40C8-882D-8B855E6C543F}"/>
              </a:ext>
            </a:extLst>
          </p:cNvPr>
          <p:cNvSpPr/>
          <p:nvPr/>
        </p:nvSpPr>
        <p:spPr>
          <a:xfrm>
            <a:off x="7965833" y="5824597"/>
            <a:ext cx="850130" cy="16653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958AC525-DC81-4D36-B3ED-F6BEF3046B75}"/>
              </a:ext>
            </a:extLst>
          </p:cNvPr>
          <p:cNvCxnSpPr/>
          <p:nvPr/>
        </p:nvCxnSpPr>
        <p:spPr>
          <a:xfrm flipH="1" flipV="1">
            <a:off x="8997950" y="4772125"/>
            <a:ext cx="527050" cy="41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Dikdörtgen 53">
            <a:extLst>
              <a:ext uri="{FF2B5EF4-FFF2-40B4-BE49-F238E27FC236}">
                <a16:creationId xmlns:a16="http://schemas.microsoft.com/office/drawing/2014/main" id="{55A2DFA3-BABB-4686-8C5D-65CE18E59BB7}"/>
              </a:ext>
            </a:extLst>
          </p:cNvPr>
          <p:cNvSpPr/>
          <p:nvPr/>
        </p:nvSpPr>
        <p:spPr>
          <a:xfrm>
            <a:off x="7921009" y="4667268"/>
            <a:ext cx="1060276" cy="122904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6446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31891E0-BF5C-4EEA-B047-48BD8A01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2DF73F-E5D6-4A49-958F-C68ADC9F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18A4A1-A20C-48A7-919A-235DE1C9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740B9FC-97AE-4F78-A0DD-BA269302A883}"/>
              </a:ext>
            </a:extLst>
          </p:cNvPr>
          <p:cNvSpPr txBox="1"/>
          <p:nvPr/>
        </p:nvSpPr>
        <p:spPr>
          <a:xfrm>
            <a:off x="6546500" y="2165541"/>
            <a:ext cx="523614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Websitenize</a:t>
            </a:r>
            <a:r>
              <a:rPr lang="tr-TR" dirty="0">
                <a:solidFill>
                  <a:schemeClr val="bg1"/>
                </a:solidFill>
              </a:rPr>
              <a:t> ait genel hatalar, güncellemeler, kayıtlar bunların düzenlemeleri bölümden yürütülür.</a:t>
            </a:r>
          </a:p>
        </p:txBody>
      </p:sp>
    </p:spTree>
    <p:extLst>
      <p:ext uri="{BB962C8B-B14F-4D97-AF65-F5344CB8AC3E}">
        <p14:creationId xmlns:p14="http://schemas.microsoft.com/office/powerpoint/2010/main" val="3789503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9A7C7F-0C86-478B-9B4B-722D6F01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669F58-96B2-497F-A432-4D8F670D6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0A2C62-D75C-4865-B41C-D0BA375B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13B14DC-4469-427E-AC4E-6E2DE2934935}"/>
              </a:ext>
            </a:extLst>
          </p:cNvPr>
          <p:cNvSpPr txBox="1"/>
          <p:nvPr/>
        </p:nvSpPr>
        <p:spPr>
          <a:xfrm>
            <a:off x="5422196" y="4235115"/>
            <a:ext cx="6769802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  <a:highlight>
                  <a:srgbClr val="FF0000"/>
                </a:highlight>
              </a:rPr>
              <a:t>Drupal</a:t>
            </a:r>
            <a:r>
              <a:rPr lang="tr-TR" dirty="0">
                <a:solidFill>
                  <a:schemeClr val="bg1"/>
                </a:solidFill>
                <a:highlight>
                  <a:srgbClr val="FF0000"/>
                </a:highlight>
              </a:rPr>
              <a:t> çekirdeğinin güncel olduğunu görüyorsunuz.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FF00"/>
                </a:highlight>
              </a:rPr>
              <a:t>Yeni modül veya tema indirme butonu burada da mevcut.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D03E466-54BB-4F50-ABFC-5633966331AE}"/>
              </a:ext>
            </a:extLst>
          </p:cNvPr>
          <p:cNvCxnSpPr>
            <a:cxnSpLocks/>
          </p:cNvCxnSpPr>
          <p:nvPr/>
        </p:nvCxnSpPr>
        <p:spPr>
          <a:xfrm flipV="1">
            <a:off x="5804034" y="3667125"/>
            <a:ext cx="0" cy="490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F1379526-24CF-4665-BB68-3CBA72641D6A}"/>
              </a:ext>
            </a:extLst>
          </p:cNvPr>
          <p:cNvCxnSpPr>
            <a:cxnSpLocks/>
          </p:cNvCxnSpPr>
          <p:nvPr/>
        </p:nvCxnSpPr>
        <p:spPr>
          <a:xfrm flipH="1" flipV="1">
            <a:off x="1920876" y="2559050"/>
            <a:ext cx="3413124" cy="226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2C911D6C-E486-4507-85EC-FC1BBF4A4071}"/>
              </a:ext>
            </a:extLst>
          </p:cNvPr>
          <p:cNvSpPr/>
          <p:nvPr/>
        </p:nvSpPr>
        <p:spPr>
          <a:xfrm>
            <a:off x="451369" y="2333625"/>
            <a:ext cx="1469506" cy="1936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0C3E99A5-9251-483A-96E6-F92785A88F86}"/>
              </a:ext>
            </a:extLst>
          </p:cNvPr>
          <p:cNvSpPr/>
          <p:nvPr/>
        </p:nvSpPr>
        <p:spPr>
          <a:xfrm>
            <a:off x="451369" y="2761585"/>
            <a:ext cx="11559625" cy="827966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804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07CDA1F-BC6F-4C30-A2EB-53A20628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E015DC-4B37-40E5-A089-313DAEDE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FEAE4A-EFB1-4246-9C19-85BCF301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53AEECA-06C4-403E-8BDC-1021D14C0609}"/>
              </a:ext>
            </a:extLst>
          </p:cNvPr>
          <p:cNvSpPr txBox="1"/>
          <p:nvPr/>
        </p:nvSpPr>
        <p:spPr>
          <a:xfrm>
            <a:off x="5544152" y="2685448"/>
            <a:ext cx="454162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Güncellemeleri elle kontrol edebilirsiniz.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B10A1F43-62EF-4CEC-8557-116D87690C2D}"/>
              </a:ext>
            </a:extLst>
          </p:cNvPr>
          <p:cNvCxnSpPr/>
          <p:nvPr/>
        </p:nvCxnSpPr>
        <p:spPr>
          <a:xfrm flipH="1" flipV="1">
            <a:off x="2646947" y="2329314"/>
            <a:ext cx="2791327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AFEEDAA9-2FC4-4B8E-A909-B4BB24577030}"/>
              </a:ext>
            </a:extLst>
          </p:cNvPr>
          <p:cNvSpPr/>
          <p:nvPr/>
        </p:nvSpPr>
        <p:spPr>
          <a:xfrm>
            <a:off x="1904433" y="2190750"/>
            <a:ext cx="742514" cy="188119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6863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B60563-B918-47FD-BBC0-929720CC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6E3BE6-5DF9-4462-9F96-92B4C48F2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2E41751-6480-4A9B-BA02-70977054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E6B47C2-0457-4CD9-88A0-1DD0039CC349}"/>
              </a:ext>
            </a:extLst>
          </p:cNvPr>
          <p:cNvSpPr txBox="1"/>
          <p:nvPr/>
        </p:nvSpPr>
        <p:spPr>
          <a:xfrm>
            <a:off x="6095999" y="2377440"/>
            <a:ext cx="5794409" cy="14773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00FFFF"/>
                </a:highlight>
              </a:rPr>
              <a:t>Güncellemelerin otomatik denetlenme sıklığı</a:t>
            </a:r>
            <a:r>
              <a:rPr lang="tr-TR" dirty="0">
                <a:solidFill>
                  <a:schemeClr val="bg1"/>
                </a:solidFill>
              </a:rPr>
              <a:t>,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00FF00"/>
                </a:highlight>
              </a:rPr>
              <a:t>Bilgilendirme sistemi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  <a:highlight>
                  <a:srgbClr val="FF00FF"/>
                </a:highlight>
              </a:rPr>
              <a:t>ve hangi tür güncellemelerin denetleneceği</a:t>
            </a: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473063E-564E-448A-AC10-83BBDB7C9507}"/>
              </a:ext>
            </a:extLst>
          </p:cNvPr>
          <p:cNvCxnSpPr>
            <a:cxnSpLocks/>
          </p:cNvCxnSpPr>
          <p:nvPr/>
        </p:nvCxnSpPr>
        <p:spPr>
          <a:xfrm flipH="1">
            <a:off x="1281113" y="2550695"/>
            <a:ext cx="4814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F7C00D8E-2A47-44DC-B122-C72370A910D2}"/>
              </a:ext>
            </a:extLst>
          </p:cNvPr>
          <p:cNvCxnSpPr>
            <a:cxnSpLocks/>
          </p:cNvCxnSpPr>
          <p:nvPr/>
        </p:nvCxnSpPr>
        <p:spPr>
          <a:xfrm flipH="1" flipV="1">
            <a:off x="2705100" y="3102769"/>
            <a:ext cx="3390900" cy="25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6FCAD801-4A86-4078-B5AF-D145747E6306}"/>
              </a:ext>
            </a:extLst>
          </p:cNvPr>
          <p:cNvCxnSpPr>
            <a:cxnSpLocks/>
          </p:cNvCxnSpPr>
          <p:nvPr/>
        </p:nvCxnSpPr>
        <p:spPr>
          <a:xfrm flipH="1">
            <a:off x="1733550" y="3729789"/>
            <a:ext cx="4362450" cy="431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Dikdörtgen 11">
            <a:extLst>
              <a:ext uri="{FF2B5EF4-FFF2-40B4-BE49-F238E27FC236}">
                <a16:creationId xmlns:a16="http://schemas.microsoft.com/office/drawing/2014/main" id="{03FBEE9E-D8DD-4D2D-B6AC-1FE94D6C6D08}"/>
              </a:ext>
            </a:extLst>
          </p:cNvPr>
          <p:cNvSpPr/>
          <p:nvPr/>
        </p:nvSpPr>
        <p:spPr>
          <a:xfrm>
            <a:off x="438743" y="2214141"/>
            <a:ext cx="799376" cy="42904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BCDB41C-2422-466C-A9CC-F158221C8936}"/>
              </a:ext>
            </a:extLst>
          </p:cNvPr>
          <p:cNvSpPr/>
          <p:nvPr/>
        </p:nvSpPr>
        <p:spPr>
          <a:xfrm>
            <a:off x="438743" y="3062304"/>
            <a:ext cx="2228257" cy="89902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9D46A29-B32B-4D48-8708-C1F16AF26BF7}"/>
              </a:ext>
            </a:extLst>
          </p:cNvPr>
          <p:cNvSpPr/>
          <p:nvPr/>
        </p:nvSpPr>
        <p:spPr>
          <a:xfrm>
            <a:off x="438742" y="3952202"/>
            <a:ext cx="1222417" cy="4572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9647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9E16DC1-C3A9-4385-AE5D-A0B4023D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36333-3DD9-4147-90B4-A370E8F2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8A4C5F-BF12-41C5-A04F-246AEE58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E7B3D9D-1599-4C60-A731-EE1704AC99CE}"/>
              </a:ext>
            </a:extLst>
          </p:cNvPr>
          <p:cNvSpPr txBox="1"/>
          <p:nvPr/>
        </p:nvSpPr>
        <p:spPr>
          <a:xfrm>
            <a:off x="6968690" y="2222287"/>
            <a:ext cx="45720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Sistemin geneline ait </a:t>
            </a:r>
            <a:r>
              <a:rPr lang="tr-TR" dirty="0" err="1">
                <a:solidFill>
                  <a:schemeClr val="bg1"/>
                </a:solidFill>
              </a:rPr>
              <a:t>log</a:t>
            </a:r>
            <a:r>
              <a:rPr lang="tr-TR" dirty="0">
                <a:solidFill>
                  <a:schemeClr val="bg1"/>
                </a:solidFill>
              </a:rPr>
              <a:t> kayıtlarının tutulduğu alan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8F598B-5491-4E04-BAC2-B10C64F4E418}"/>
              </a:ext>
            </a:extLst>
          </p:cNvPr>
          <p:cNvSpPr txBox="1"/>
          <p:nvPr/>
        </p:nvSpPr>
        <p:spPr>
          <a:xfrm>
            <a:off x="6968690" y="3183553"/>
            <a:ext cx="290816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Tümünü temizlemek için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5F95BE9-8D44-48AE-A025-24E5893CE0CD}"/>
              </a:ext>
            </a:extLst>
          </p:cNvPr>
          <p:cNvCxnSpPr>
            <a:cxnSpLocks/>
          </p:cNvCxnSpPr>
          <p:nvPr/>
        </p:nvCxnSpPr>
        <p:spPr>
          <a:xfrm flipH="1" flipV="1">
            <a:off x="1549668" y="1635296"/>
            <a:ext cx="5289282" cy="1660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84444E15-7390-4723-A56E-110B0652C892}"/>
              </a:ext>
            </a:extLst>
          </p:cNvPr>
          <p:cNvSpPr/>
          <p:nvPr/>
        </p:nvSpPr>
        <p:spPr>
          <a:xfrm>
            <a:off x="966788" y="1478756"/>
            <a:ext cx="557212" cy="2143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800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FF1811-A359-49C3-9BC7-DA15229A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AE9CB3-A038-4D1A-81EC-CF8404C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BC8107-2442-4797-83D2-9B1F117D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57C4950-7C53-40F1-A23E-A209EDF97155}"/>
              </a:ext>
            </a:extLst>
          </p:cNvPr>
          <p:cNvSpPr txBox="1"/>
          <p:nvPr/>
        </p:nvSpPr>
        <p:spPr>
          <a:xfrm>
            <a:off x="6785810" y="1221847"/>
            <a:ext cx="432034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Oluşturulmuş veya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 bulunan tüm alan tipleri ve kullanım yerleri</a:t>
            </a:r>
          </a:p>
        </p:txBody>
      </p:sp>
    </p:spTree>
    <p:extLst>
      <p:ext uri="{BB962C8B-B14F-4D97-AF65-F5344CB8AC3E}">
        <p14:creationId xmlns:p14="http://schemas.microsoft.com/office/powerpoint/2010/main" val="21383580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1879EF-7E69-4E4A-9A66-34E4D76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E4B0D4-2F6C-4F93-9FDA-12023A8D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9C6C83-DE95-4A01-853E-7ED197B9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1736864-23CA-4C9A-A5D7-981D73D3EF26}"/>
              </a:ext>
            </a:extLst>
          </p:cNvPr>
          <p:cNvSpPr txBox="1"/>
          <p:nvPr/>
        </p:nvSpPr>
        <p:spPr>
          <a:xfrm>
            <a:off x="5707782" y="1223085"/>
            <a:ext cx="522651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Durum raporu bölümü</a:t>
            </a:r>
          </a:p>
          <a:p>
            <a:r>
              <a:rPr lang="tr-TR" dirty="0">
                <a:solidFill>
                  <a:schemeClr val="bg1"/>
                </a:solidFill>
              </a:rPr>
              <a:t>Genel hatalar ve uyarılar bu bölümden takip edilebilir.</a:t>
            </a:r>
          </a:p>
        </p:txBody>
      </p:sp>
    </p:spTree>
    <p:extLst>
      <p:ext uri="{BB962C8B-B14F-4D97-AF65-F5344CB8AC3E}">
        <p14:creationId xmlns:p14="http://schemas.microsoft.com/office/powerpoint/2010/main" val="1154662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ED9BE11-8590-45AB-AAE8-09C10C28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905E08-2890-4B60-A547-0A3A4D69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BAAC370-C8CE-4460-A8F6-99BA6A94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25D71C-2106-4BE9-8DD6-C9C820D79809}"/>
              </a:ext>
            </a:extLst>
          </p:cNvPr>
          <p:cNvSpPr txBox="1"/>
          <p:nvPr/>
        </p:nvSpPr>
        <p:spPr>
          <a:xfrm>
            <a:off x="6400800" y="2743200"/>
            <a:ext cx="344517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403: Erişim engellendi kayıtları</a:t>
            </a:r>
          </a:p>
        </p:txBody>
      </p:sp>
    </p:spTree>
    <p:extLst>
      <p:ext uri="{BB962C8B-B14F-4D97-AF65-F5344CB8AC3E}">
        <p14:creationId xmlns:p14="http://schemas.microsoft.com/office/powerpoint/2010/main" val="3858022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9BC1BF2-7D0D-42E0-B31A-A1001E70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FCF007-4AA9-4758-984B-3F421318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BE85A31-B023-4110-AE4D-05627A6D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0795CF0-E72E-49D4-9C3D-82D9878A3E21}"/>
              </a:ext>
            </a:extLst>
          </p:cNvPr>
          <p:cNvSpPr txBox="1"/>
          <p:nvPr/>
        </p:nvSpPr>
        <p:spPr>
          <a:xfrm>
            <a:off x="6400800" y="2743200"/>
            <a:ext cx="362791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404: Sayfa bulunamadı kayıtları</a:t>
            </a:r>
          </a:p>
        </p:txBody>
      </p:sp>
    </p:spTree>
    <p:extLst>
      <p:ext uri="{BB962C8B-B14F-4D97-AF65-F5344CB8AC3E}">
        <p14:creationId xmlns:p14="http://schemas.microsoft.com/office/powerpoint/2010/main" val="2897867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79108-8992-40E4-A1FA-64832634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5D4811-1075-44F3-9089-28900C54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0E0107-035D-4317-85EE-86922EBE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9FA7E65-CF45-4048-BB6E-91513F42F8FA}"/>
              </a:ext>
            </a:extLst>
          </p:cNvPr>
          <p:cNvSpPr txBox="1"/>
          <p:nvPr/>
        </p:nvSpPr>
        <p:spPr>
          <a:xfrm>
            <a:off x="6400800" y="2743200"/>
            <a:ext cx="1859805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Arama kayıtları</a:t>
            </a:r>
          </a:p>
        </p:txBody>
      </p:sp>
    </p:spTree>
    <p:extLst>
      <p:ext uri="{BB962C8B-B14F-4D97-AF65-F5344CB8AC3E}">
        <p14:creationId xmlns:p14="http://schemas.microsoft.com/office/powerpoint/2010/main" val="17219194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klif">
  <a:themeElements>
    <a:clrScheme name="Teklif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Teklif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klif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TM02900722[[fn=İyon Toplantı Odası]]</Template>
  <TotalTime>8124</TotalTime>
  <Words>2948</Words>
  <Application>Microsoft Office PowerPoint</Application>
  <PresentationFormat>Geniş ekran</PresentationFormat>
  <Paragraphs>379</Paragraphs>
  <Slides>149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149</vt:i4>
      </vt:variant>
    </vt:vector>
  </HeadingPairs>
  <TitlesOfParts>
    <vt:vector size="155" baseType="lpstr">
      <vt:lpstr>Calibri</vt:lpstr>
      <vt:lpstr>Calibri Light</vt:lpstr>
      <vt:lpstr>Century Gothic</vt:lpstr>
      <vt:lpstr>Wingdings 2</vt:lpstr>
      <vt:lpstr>HDOfficeLightV0</vt:lpstr>
      <vt:lpstr>Teklif</vt:lpstr>
      <vt:lpstr>Drupal Kullanım Rehberi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2</vt:lpstr>
      <vt:lpstr>PowerPoint Sunusu</vt:lpstr>
      <vt:lpstr>PowerPoint Sunusu</vt:lpstr>
      <vt:lpstr>PowerPoint Sunusu</vt:lpstr>
      <vt:lpstr>Minik Notlar ve Hatırlatmalar Vol 3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Minik Notlar ve Hatırlatmalar Vol 4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Uygulamaların Test Edilmesi</dc:title>
  <dc:creator>Royal</dc:creator>
  <cp:lastModifiedBy>Royal</cp:lastModifiedBy>
  <cp:revision>1144</cp:revision>
  <dcterms:created xsi:type="dcterms:W3CDTF">2019-08-06T12:21:21Z</dcterms:created>
  <dcterms:modified xsi:type="dcterms:W3CDTF">2019-09-27T08:23:29Z</dcterms:modified>
</cp:coreProperties>
</file>